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1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305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6" r:id="rId45"/>
    <p:sldId id="301" r:id="rId46"/>
    <p:sldId id="302" r:id="rId47"/>
    <p:sldId id="303" r:id="rId48"/>
    <p:sldId id="307" r:id="rId49"/>
    <p:sldId id="309" r:id="rId50"/>
    <p:sldId id="304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8C0905-8EB3-B446-BD29-3D5FBBA574C7}">
          <p14:sldIdLst>
            <p14:sldId id="256"/>
          </p14:sldIdLst>
        </p14:section>
        <p14:section name="Section 1: Introduction" id="{072B3E43-8463-DD49-A4BA-415419E8DCDE}">
          <p14:sldIdLst>
            <p14:sldId id="261"/>
            <p14:sldId id="259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Section 2: Credit Report and Credit Scores Basics " id="{CF56BE33-E53C-6B45-9C97-149D303775E4}">
          <p14:sldIdLst>
            <p14:sldId id="273"/>
            <p14:sldId id="272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Section 3: Checking Your Credit Report" id="{D73A19B8-EC4C-FC41-9A36-4C2A77699A7B}">
          <p14:sldIdLst>
            <p14:sldId id="305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  <p14:section name="Section 4: Summary" id="{9E51F8BF-240E-564B-9672-C54DBBDEA560}">
          <p14:sldIdLst>
            <p14:sldId id="306"/>
            <p14:sldId id="301"/>
            <p14:sldId id="302"/>
            <p14:sldId id="303"/>
          </p14:sldIdLst>
        </p14:section>
        <p14:section name="Section 5: Q&amp;A" id="{C7600A03-AA52-6442-9853-5124C2312387}">
          <p14:sldIdLst>
            <p14:sldId id="307"/>
            <p14:sldId id="309"/>
            <p14:sldId id="30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43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71" autoAdjust="0"/>
  </p:normalViewPr>
  <p:slideViewPr>
    <p:cSldViewPr snapToGrid="0" snapToObjects="1" showGuides="1">
      <p:cViewPr>
        <p:scale>
          <a:sx n="81" d="100"/>
          <a:sy n="81" d="100"/>
        </p:scale>
        <p:origin x="-1056" y="-72"/>
      </p:cViewPr>
      <p:guideLst>
        <p:guide orient="horz" pos="2143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02" d="100"/>
          <a:sy n="102" d="100"/>
        </p:scale>
        <p:origin x="-4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CB461-AB74-EF4E-9EA5-78227F1569BA}" type="datetime1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A471F-4266-4549-B2AF-C2BE59511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2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8F021-5884-094C-8688-228DC3B7F8C8}" type="datetime1">
              <a:rPr lang="en-US" smtClean="0"/>
              <a:t>7/18/2019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D0465-A8C1-6B40-AEA5-E1B28DB0C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623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From%20Client/GettyImages-2017-06-08/100%20dpi_web/page_01_175175731_smaller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GGClients/FCAC/17254%20-%20FCAC%20Workshop%20PPT%20&amp;%20Manual/17254%20Workshop%20PPT_FINAL/Links/Dots%20Bottom%20Left.png" TargetMode="Externa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Links/GettyImages-520884088_NEW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GGClients/FCAC/17254%20-%20FCAC%20Workshop%20PPT%20&amp;%20Manual/17254%20Workshop%20PPT_FINAL/Links/Dots%20Bottom%20Left.png" TargetMode="Externa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From%20Client/GettyImages-2017-06-08/100%20dpi_web/page_013_681967276_smaller.jpg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GGClients/FCAC/17254%20-%20FCAC%20Workshop%20PPT%20&amp;%20Manual/17254%20Workshop%20PPT_FINAL/Links/Dots%20Bottom%20Left.png" TargetMode="Externa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From%20Client/GettyImages-2017-06-08/100%20dpi_web/page_015_200462241_smaller.jpg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GGClients/FCAC/17254%20-%20FCAC%20Workshop%20PPT%20&amp;%20Manual/17254%20Workshop%20PPT_FINAL/Links/Dots%20Bottom%20Left.png" TargetMode="Externa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From%20Client/GettyImages-2017-06-08/100%20dpi_web/page_016__623824592_smaller.jpg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GGClients/FCAC/17254%20-%20FCAC%20Workshop%20PPT%20&amp;%20Manual/17254%20Workshop%20PPT_FINAL/Links/Dots%20Bottom%20Left.png" TargetMode="Externa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From%20Client/GettyImages-2017-06-08/100%20dpi_web/page_017_629203642_smaller.jpg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GGClients/FCAC/17254%20-%20FCAC%20Workshop%20PPT%20&amp;%20Manual/17254%20Workshop%20PPT_FINAL/Links/Dots%20Bottom%20Left.png" TargetMode="Externa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 Slide Image_FINAL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3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8C49-BBE9-724D-BE31-5BDE6F3E616A}" type="datetime1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AC36-9007-B24A-8E5D-25D955D3DF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081622" y="65449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2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0562-B0E5-A048-9D18-E6B79A76CF9A}" type="datetime1">
              <a:rPr lang="en-US" smtClean="0"/>
              <a:t>7/18/2019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AC36-9007-B24A-8E5D-25D955D3D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75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641B-1C2C-E440-AB56-09C74FC006BD}" type="datetime1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AC36-9007-B24A-8E5D-25D955D3D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80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2E2A-2AAC-3742-9715-B271643BFBAA}" type="datetime1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AC36-9007-B24A-8E5D-25D955D3D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FD0E-3130-B74B-9FA1-034B0B79E2FA}" type="datetime1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AC36-9007-B24A-8E5D-25D955D3D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16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0BD4-5256-4048-94BF-87CA624ED23B}" type="datetime1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AC36-9007-B24A-8E5D-25D955D3D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r="4149"/>
          <a:stretch/>
        </p:blipFill>
        <p:spPr>
          <a:xfrm>
            <a:off x="-1" y="1"/>
            <a:ext cx="9194802" cy="67214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748997"/>
            <a:ext cx="9144000" cy="975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23324" y="748997"/>
            <a:ext cx="5674034" cy="13758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5299005" cy="514000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2359" y="1120067"/>
            <a:ext cx="5158938" cy="36574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45766" y="748997"/>
            <a:ext cx="77558" cy="13758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23324" y="6356350"/>
            <a:ext cx="5674034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6721473"/>
            <a:ext cx="9194801" cy="165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Dots Bottom Left.png" descr="/Volumes/GGClients/FCAC/17254 - FCAC Workshop PPT &amp; Manual/17254 Workshop PPT_FINAL/Links/Dots Bottom Lef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9576"/>
            <a:ext cx="3834384" cy="1868424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1017588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1214901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1412214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1595988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ettyImages-520884088.jp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/>
          <a:stretch/>
        </p:blipFill>
        <p:spPr>
          <a:xfrm>
            <a:off x="-1" y="0"/>
            <a:ext cx="9171917" cy="6721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748997"/>
            <a:ext cx="9194800" cy="975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23324" y="748997"/>
            <a:ext cx="5674034" cy="13758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5299005" cy="514000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2359" y="1120067"/>
            <a:ext cx="5158938" cy="36574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45766" y="748997"/>
            <a:ext cx="77558" cy="13758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23324" y="6356350"/>
            <a:ext cx="5674034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6721473"/>
            <a:ext cx="9194801" cy="165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Dots Bottom Left.png" descr="/Volumes/GGClients/FCAC/17254 - FCAC Workshop PPT &amp; Manual/17254 Workshop PPT_FINAL/Links/Dots Bottom Lef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9576"/>
            <a:ext cx="3834384" cy="1868424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1017588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1214901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1412214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1595988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0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584"/>
          <a:stretch/>
        </p:blipFill>
        <p:spPr>
          <a:xfrm>
            <a:off x="-1" y="1"/>
            <a:ext cx="9194802" cy="67758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748997"/>
            <a:ext cx="9201909" cy="975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23324" y="748997"/>
            <a:ext cx="5674034" cy="13758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5299005" cy="514000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2359" y="1120067"/>
            <a:ext cx="5158938" cy="36574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45766" y="748997"/>
            <a:ext cx="77558" cy="13758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23324" y="6356350"/>
            <a:ext cx="5674034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6721473"/>
            <a:ext cx="9194801" cy="165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Dots Bottom Left.png" descr="/Volumes/GGClients/FCAC/17254 - FCAC Workshop PPT &amp; Manual/17254 Workshop PPT_FINAL/Links/Dots Bottom Lef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9576"/>
            <a:ext cx="3834384" cy="1868424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10175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1214901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1412214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1595988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r="3645"/>
          <a:stretch/>
        </p:blipFill>
        <p:spPr>
          <a:xfrm>
            <a:off x="-1" y="0"/>
            <a:ext cx="9194801" cy="672147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748997"/>
            <a:ext cx="9194800" cy="975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23324" y="748997"/>
            <a:ext cx="5674034" cy="13758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5299005" cy="514000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2359" y="1120067"/>
            <a:ext cx="5158938" cy="36574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45766" y="748997"/>
            <a:ext cx="77558" cy="13758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23324" y="6356350"/>
            <a:ext cx="5674034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6721473"/>
            <a:ext cx="9194801" cy="165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Dots Bottom Left.png" descr="/Volumes/GGClients/FCAC/17254 - FCAC Workshop PPT &amp; Manual/17254 Workshop PPT_FINAL/Links/Dots Bottom Lef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9576"/>
            <a:ext cx="3834384" cy="1868424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1017588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1214901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1412214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1595988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ge_016__623824592_smaller.jpg" descr="/Volumes/GGClients/FCAC/17254 - FCAC Workshop PPT &amp; Manual/17254 FCAC Workshop PPT/From Client/GettyImages-2017-06-08/100 dpi_web/page_016__623824592_smaller.jp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79" b="88010"/>
          <a:stretch/>
        </p:blipFill>
        <p:spPr>
          <a:xfrm>
            <a:off x="0" y="-1"/>
            <a:ext cx="9194801" cy="1120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3"/>
          <a:stretch/>
        </p:blipFill>
        <p:spPr>
          <a:xfrm>
            <a:off x="-1" y="1311276"/>
            <a:ext cx="9194802" cy="55467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748997"/>
            <a:ext cx="9194800" cy="975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23324" y="748997"/>
            <a:ext cx="5674034" cy="13758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5299005" cy="514000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2359" y="1120067"/>
            <a:ext cx="5158938" cy="36574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45766" y="748997"/>
            <a:ext cx="77558" cy="13758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23324" y="6356350"/>
            <a:ext cx="5674034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6721473"/>
            <a:ext cx="9194801" cy="165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Dots Bottom Left.png" descr="/Volumes/GGClients/FCAC/17254 - FCAC Workshop PPT &amp; Manual/17254 Workshop PPT_FINAL/Links/Dots Bottom Lef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9576"/>
            <a:ext cx="3834384" cy="1868424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1017588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1214901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1412214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1595988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2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ge_017_629203642_smaller.jpg" descr="/Volumes/GGClients/FCAC/17254 - FCAC Workshop PPT &amp; Manual/17254 FCAC Workshop PPT/From Client/GettyImages-2017-06-08/100 dpi_web/page_017_629203642_smaller.jp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t="17850" r="16265"/>
          <a:stretch/>
        </p:blipFill>
        <p:spPr>
          <a:xfrm>
            <a:off x="-1" y="0"/>
            <a:ext cx="9144001" cy="6721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748997"/>
            <a:ext cx="9194801" cy="975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23324" y="748997"/>
            <a:ext cx="5674034" cy="13758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5299005" cy="514000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2359" y="1120067"/>
            <a:ext cx="5158938" cy="36574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45766" y="748997"/>
            <a:ext cx="77558" cy="13758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23324" y="6356350"/>
            <a:ext cx="5674034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6721473"/>
            <a:ext cx="9194801" cy="165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Dots Bottom Left.png" descr="/Volumes/GGClients/FCAC/17254 - FCAC Workshop PPT &amp; Manual/17254 Workshop PPT_FINAL/Links/Dots Bottom Lef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9576"/>
            <a:ext cx="3834384" cy="1868424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1017588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1214901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1412214" y="507997"/>
            <a:ext cx="73074" cy="730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15959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5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59" y="2171663"/>
            <a:ext cx="5302724" cy="38838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278119"/>
            <a:ext cx="423324" cy="242240"/>
          </a:xfrm>
        </p:spPr>
        <p:txBody>
          <a:bodyPr/>
          <a:lstStyle>
            <a:lvl1pPr marL="228600" indent="-228600" algn="ctr">
              <a:buFont typeface="Wingdings" charset="2"/>
              <a:buAutoNum type="arabicPlain"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23324" y="6356350"/>
            <a:ext cx="5674034" cy="501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6721473"/>
            <a:ext cx="9144001" cy="165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748997"/>
            <a:ext cx="9144000" cy="975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23324" y="748997"/>
            <a:ext cx="5674034" cy="97586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32359" y="1120067"/>
            <a:ext cx="5158938" cy="36574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45766" y="748997"/>
            <a:ext cx="77558" cy="97586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1017588" y="507997"/>
            <a:ext cx="73074" cy="730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1214901" y="507997"/>
            <a:ext cx="73074" cy="730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1412214" y="507997"/>
            <a:ext cx="73074" cy="730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6097588" y="1725613"/>
            <a:ext cx="3046412" cy="4995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1595988" y="507997"/>
            <a:ext cx="73074" cy="730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2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59" y="1912620"/>
            <a:ext cx="5311806" cy="397826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23324" y="6356350"/>
            <a:ext cx="5674034" cy="501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6721473"/>
            <a:ext cx="9144001" cy="165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748997"/>
            <a:ext cx="9144000" cy="7519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23324" y="748998"/>
            <a:ext cx="5674034" cy="7519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32359" y="981521"/>
            <a:ext cx="5158938" cy="36574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45766" y="748997"/>
            <a:ext cx="77558" cy="7519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1017588" y="507997"/>
            <a:ext cx="73074" cy="730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1214901" y="507997"/>
            <a:ext cx="73074" cy="730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1412214" y="507997"/>
            <a:ext cx="73074" cy="730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6097588" y="1500910"/>
            <a:ext cx="3046412" cy="522056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278119"/>
            <a:ext cx="423324" cy="242240"/>
          </a:xfrm>
        </p:spPr>
        <p:txBody>
          <a:bodyPr/>
          <a:lstStyle>
            <a:lvl1pPr marL="228600" indent="-228600" algn="ctr">
              <a:buFont typeface="Wingdings" charset="2"/>
              <a:buAutoNum type="arabicPlain"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>
            <a:off x="1595988" y="507997"/>
            <a:ext cx="73074" cy="730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F1AFA-A7C0-954E-971F-9346277F4DD7}" type="datetime1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4AC36-9007-B24A-8E5D-25D955D3D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62" r:id="rId5"/>
    <p:sldLayoutId id="2147483663" r:id="rId6"/>
    <p:sldLayoutId id="2147483665" r:id="rId7"/>
    <p:sldLayoutId id="2147483650" r:id="rId8"/>
    <p:sldLayoutId id="2147483664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Links/GettyImages-200446221-001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From%20Client/GettyImages-2017-06-08/100%20dpi_web/page_07_510960372_smaller.jp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From%20Client/GettyImages-2017-06-08/100%20dpi_web/page_08_157648668_smaller.jp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From%20Client/GettyImages-2017-06-08/100%20dpi_web/page_010_531046099_smaller.jp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Links/GettyImages-590295754.jpg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From%20Client/GettyImages-2017-06-08/100%20dpi_web/page_011_517498455_smaller.jpg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file://localhost/Volumes/GGClients/FCAC/17254%20-%20FCAC%20Workshop%20PPT%20&amp;%20Manual/17254%20FCAC%20Workshop%20PPT/Links/GettyImages-525802186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Links/GettyImages-653536170.jpg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From%20Client/GettyImages-2017-06-08/100%20dpi_web/page_012_681967014_smaller.jpg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Links/GettyImages-620979336.jpg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Links/GettyImages-645344136.jpg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Links/GettyImages-518149982.jpg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From%20Client/GettyImages-2017-06-08/100%20dpi_web/page_02_521759995_smaller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From%20Client/GettyImages-2017-06-08/100%20dpi_web/page_014_681070414_smaller.jpg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Links/GettyImages-469769442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-1/FCAC/17254%20-%20FCAC%20Workshop%20PPT%20&amp;%20Manual/17254%20FCAC%20Workshop%20PPT/Links/Last%20page%20PPT.jpg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From%20Client/GettyImages-2017-06-08/100%20dpi_web/page_03_509920002_smaller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From%20Client/GettyImages-2017-06-08/100%20dpi_web/page_05_487525387_smaller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GClients/FCAC/17254%20-%20FCAC%20Workshop%20PPT%20&amp;%20Manual/17254%20FCAC%20Workshop%20PPT/From%20Client/GettyImages-2017-06-08/100%20dpi_web/page_06_653447258_smaller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0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359" y="1912620"/>
            <a:ext cx="5158938" cy="39782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build a credit history, you should </a:t>
            </a:r>
            <a:r>
              <a:rPr lang="en-US" b="1" dirty="0"/>
              <a:t>apply for every type of credit </a:t>
            </a:r>
            <a:r>
              <a:rPr lang="en-US" b="1" dirty="0" smtClean="0"/>
              <a:t>card </a:t>
            </a:r>
            <a:r>
              <a:rPr lang="en-US" dirty="0" smtClean="0"/>
              <a:t>you </a:t>
            </a:r>
            <a:r>
              <a:rPr lang="en-US" dirty="0"/>
              <a:t>can get your hands on.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TRUE OR FALSE?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ettyImages-200446221-001.jpg" descr="/Volumes/GGClients/FCAC/17254 - FCAC Workshop PPT &amp; Manual/17254 FCAC Workshop PPT/Links/GettyImages-200446221-001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/>
          <a:stretch/>
        </p:blipFill>
        <p:spPr>
          <a:xfrm>
            <a:off x="6106228" y="1500910"/>
            <a:ext cx="3046412" cy="5220565"/>
          </a:xfrm>
        </p:spPr>
      </p:pic>
    </p:spTree>
    <p:extLst>
      <p:ext uri="{BB962C8B-B14F-4D97-AF65-F5344CB8AC3E}">
        <p14:creationId xmlns:p14="http://schemas.microsoft.com/office/powerpoint/2010/main" val="314686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358" y="1912620"/>
            <a:ext cx="8036407" cy="397826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FALSE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build a credit history, you need to </a:t>
            </a:r>
            <a:r>
              <a:rPr lang="en-US" b="1" dirty="0"/>
              <a:t>use different </a:t>
            </a:r>
            <a:r>
              <a:rPr lang="en-US" b="1" dirty="0" smtClean="0"/>
              <a:t>types</a:t>
            </a:r>
            <a:br>
              <a:rPr lang="en-US" b="1" dirty="0" smtClean="0"/>
            </a:br>
            <a:r>
              <a:rPr lang="en-US" b="1" dirty="0" smtClean="0"/>
              <a:t>of </a:t>
            </a:r>
            <a:r>
              <a:rPr lang="en-US" b="1" dirty="0"/>
              <a:t>credit over time</a:t>
            </a:r>
            <a:r>
              <a:rPr lang="en-US" b="1" dirty="0" smtClean="0"/>
              <a:t>.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However, you shouldn't apply for too many sources of credit within a short period of time.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ANSWER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2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have to </a:t>
            </a:r>
            <a:r>
              <a:rPr lang="en-US" b="1" dirty="0"/>
              <a:t>pay to order your credit report</a:t>
            </a:r>
            <a:r>
              <a:rPr lang="en-US" dirty="0"/>
              <a:t> from a credit bureau.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TRUE OR FALSE?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age_07_510960372_smaller.jpg" descr="/Volumes/GGClients/FCAC/17254 - FCAC Workshop PPT &amp; Manual/17254 FCAC Workshop PPT/From Client/GettyImages-2017-06-08/100 dpi_web/page_07_510960372_smaller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7" r="20605"/>
          <a:stretch/>
        </p:blipFill>
        <p:spPr/>
      </p:pic>
    </p:spTree>
    <p:extLst>
      <p:ext uri="{BB962C8B-B14F-4D97-AF65-F5344CB8AC3E}">
        <p14:creationId xmlns:p14="http://schemas.microsoft.com/office/powerpoint/2010/main" val="336295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359" y="1912620"/>
            <a:ext cx="8081229" cy="397826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TRUE AND FALSE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You </a:t>
            </a:r>
            <a:r>
              <a:rPr lang="en-US" b="1" dirty="0"/>
              <a:t>don't have to pay </a:t>
            </a:r>
            <a:r>
              <a:rPr lang="en-US" dirty="0"/>
              <a:t>when you order your credit </a:t>
            </a:r>
            <a:r>
              <a:rPr lang="en-US" dirty="0" smtClean="0"/>
              <a:t>report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b="1" dirty="0"/>
              <a:t>mail or phone</a:t>
            </a:r>
            <a:r>
              <a:rPr lang="en-US" dirty="0"/>
              <a:t>. If you order your credit report using </a:t>
            </a:r>
            <a:r>
              <a:rPr lang="en-US" dirty="0" smtClean="0"/>
              <a:t>one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these methods, you'll get it by mail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b="1" dirty="0"/>
              <a:t>do have to pay </a:t>
            </a:r>
            <a:r>
              <a:rPr lang="en-US" dirty="0"/>
              <a:t>to get your credit report instantly online, and you usually have to pay to get your credit score</a:t>
            </a:r>
            <a:r>
              <a:rPr lang="en-US" dirty="0" smtClean="0"/>
              <a:t>.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ANSWER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516" y="1418572"/>
            <a:ext cx="5299005" cy="86743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baseline="30000" dirty="0"/>
              <a:t>Credit Report and </a:t>
            </a:r>
            <a:br>
              <a:rPr lang="en-US" sz="3600" baseline="30000" dirty="0"/>
            </a:br>
            <a:r>
              <a:rPr lang="en-US" sz="3600" baseline="30000" dirty="0" smtClean="0"/>
              <a:t>Credit </a:t>
            </a:r>
            <a:r>
              <a:rPr lang="en-US" sz="3600" baseline="30000" dirty="0" err="1" smtClean="0"/>
              <a:t>scorE</a:t>
            </a:r>
            <a:r>
              <a:rPr lang="en-US" sz="3600" baseline="30000" dirty="0" smtClean="0"/>
              <a:t> </a:t>
            </a:r>
            <a:r>
              <a:rPr lang="en-US" sz="3600" baseline="30000" dirty="0"/>
              <a:t>basics</a:t>
            </a:r>
            <a:br>
              <a:rPr lang="en-US" sz="3600" baseline="30000" dirty="0"/>
            </a:b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2359" y="963176"/>
            <a:ext cx="5158938" cy="365744"/>
          </a:xfrm>
        </p:spPr>
        <p:txBody>
          <a:bodyPr/>
          <a:lstStyle/>
          <a:p>
            <a:r>
              <a:rPr lang="en-US" dirty="0" smtClean="0"/>
              <a:t>SECTION 2: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278563"/>
            <a:ext cx="423863" cy="2413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358" y="1912620"/>
            <a:ext cx="8103642" cy="3978264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Summary</a:t>
            </a:r>
            <a:r>
              <a:rPr lang="en-US" dirty="0"/>
              <a:t> of your credit </a:t>
            </a:r>
            <a:r>
              <a:rPr lang="en-US" dirty="0" smtClean="0"/>
              <a:t>history</a:t>
            </a:r>
            <a:endParaRPr lang="en-US" dirty="0"/>
          </a:p>
          <a:p>
            <a:pPr lvl="0"/>
            <a:r>
              <a:rPr lang="en-US" dirty="0"/>
              <a:t>Compiled by </a:t>
            </a:r>
            <a:r>
              <a:rPr lang="en-US" b="1" dirty="0"/>
              <a:t>Canada’s credit bureaus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/>
              <a:t>–</a:t>
            </a:r>
            <a:r>
              <a:rPr lang="en-US" dirty="0" smtClean="0"/>
              <a:t> Equifax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– </a:t>
            </a:r>
            <a:r>
              <a:rPr lang="en-US" dirty="0" err="1" smtClean="0"/>
              <a:t>TransUnion</a:t>
            </a:r>
            <a:endParaRPr lang="en-US" dirty="0"/>
          </a:p>
          <a:p>
            <a:r>
              <a:rPr lang="en-US" b="1" dirty="0"/>
              <a:t>Based on information </a:t>
            </a:r>
            <a:r>
              <a:rPr lang="en-US" dirty="0"/>
              <a:t>submitted by lenders and other companies, such as banks, credit card </a:t>
            </a:r>
            <a:r>
              <a:rPr lang="en-US" dirty="0" smtClean="0"/>
              <a:t>companies and </a:t>
            </a:r>
            <a:r>
              <a:rPr lang="en-US" dirty="0"/>
              <a:t>telecommunications </a:t>
            </a:r>
            <a:r>
              <a:rPr lang="en-US" dirty="0" smtClean="0"/>
              <a:t>companies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b="1" dirty="0" smtClean="0">
                <a:solidFill>
                  <a:srgbClr val="FFFFFF"/>
                </a:solidFill>
              </a:rPr>
              <a:t>CREDIT REPORT?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When</a:t>
            </a:r>
            <a:r>
              <a:rPr lang="en-US" dirty="0"/>
              <a:t> you opened each account</a:t>
            </a:r>
          </a:p>
          <a:p>
            <a:pPr lvl="0"/>
            <a:r>
              <a:rPr lang="en-US" b="1" dirty="0"/>
              <a:t>How much </a:t>
            </a:r>
            <a:r>
              <a:rPr lang="en-US" dirty="0"/>
              <a:t>you owe</a:t>
            </a:r>
          </a:p>
          <a:p>
            <a:pPr lvl="0"/>
            <a:r>
              <a:rPr lang="en-US" dirty="0"/>
              <a:t>Whether you make payments </a:t>
            </a:r>
            <a:r>
              <a:rPr lang="en-US" b="1" dirty="0"/>
              <a:t>on time</a:t>
            </a:r>
          </a:p>
          <a:p>
            <a:pPr lvl="0"/>
            <a:r>
              <a:rPr lang="en-US" dirty="0"/>
              <a:t>Whether you </a:t>
            </a:r>
            <a:r>
              <a:rPr lang="en-US" b="1" dirty="0"/>
              <a:t>miss payments</a:t>
            </a:r>
          </a:p>
          <a:p>
            <a:r>
              <a:rPr lang="en-US" dirty="0"/>
              <a:t>Whether you </a:t>
            </a:r>
            <a:r>
              <a:rPr lang="en-US" b="1" dirty="0"/>
              <a:t>go over </a:t>
            </a:r>
            <a:r>
              <a:rPr lang="en-US" dirty="0"/>
              <a:t>your credit limit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>
          <a:xfrm>
            <a:off x="532359" y="1247074"/>
            <a:ext cx="5158938" cy="365744"/>
          </a:xfrm>
        </p:spPr>
        <p:txBody>
          <a:bodyPr/>
          <a:lstStyle/>
          <a:p>
            <a:r>
              <a:rPr lang="en-US" dirty="0" smtClean="0"/>
              <a:t>WHAT’S </a:t>
            </a:r>
            <a:r>
              <a:rPr lang="en-US" b="1" dirty="0" smtClean="0">
                <a:solidFill>
                  <a:srgbClr val="FFFFFF"/>
                </a:solidFill>
              </a:rPr>
              <a:t>INCLUDED</a:t>
            </a:r>
            <a:r>
              <a:rPr lang="en-US" dirty="0" smtClean="0"/>
              <a:t> IN YOUR</a:t>
            </a:r>
            <a:br>
              <a:rPr lang="en-US" dirty="0" smtClean="0"/>
            </a:br>
            <a:r>
              <a:rPr lang="en-US" b="1" dirty="0" smtClean="0">
                <a:solidFill>
                  <a:srgbClr val="FFFFFF"/>
                </a:solidFill>
              </a:rPr>
              <a:t>CREDIT REPORT?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age_08_157648668_smaller.jpg" descr="/Volumes/GGClients/FCAC/17254 - FCAC Workshop PPT &amp; Manual/17254 FCAC Workshop PPT/From Client/GettyImages-2017-06-08/100 dpi_web/page_08_157648668_smaller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r="5915"/>
          <a:stretch/>
        </p:blipFill>
        <p:spPr/>
      </p:pic>
    </p:spTree>
    <p:extLst>
      <p:ext uri="{BB962C8B-B14F-4D97-AF65-F5344CB8AC3E}">
        <p14:creationId xmlns:p14="http://schemas.microsoft.com/office/powerpoint/2010/main" val="28369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</a:t>
            </a:r>
            <a:r>
              <a:rPr lang="en-US" b="1" dirty="0"/>
              <a:t>number</a:t>
            </a:r>
            <a:r>
              <a:rPr lang="en-US" dirty="0"/>
              <a:t> showing how well </a:t>
            </a:r>
            <a:r>
              <a:rPr lang="en-US" dirty="0" smtClean="0"/>
              <a:t>you</a:t>
            </a:r>
            <a:br>
              <a:rPr lang="en-US" dirty="0" smtClean="0"/>
            </a:br>
            <a:r>
              <a:rPr lang="en-US" dirty="0" smtClean="0"/>
              <a:t>use </a:t>
            </a:r>
            <a:r>
              <a:rPr lang="en-US" dirty="0"/>
              <a:t>credit</a:t>
            </a:r>
          </a:p>
          <a:p>
            <a:pPr lvl="0"/>
            <a:r>
              <a:rPr lang="en-US" dirty="0"/>
              <a:t>Scale from </a:t>
            </a:r>
            <a:r>
              <a:rPr lang="en-US" b="1" dirty="0"/>
              <a:t>300 to 900 points</a:t>
            </a:r>
          </a:p>
          <a:p>
            <a:pPr lvl="0"/>
            <a:r>
              <a:rPr lang="en-US" b="1" dirty="0"/>
              <a:t>Ratings</a:t>
            </a:r>
            <a:r>
              <a:rPr lang="en-US" dirty="0"/>
              <a:t> range from poor to </a:t>
            </a:r>
            <a:r>
              <a:rPr lang="en-US" dirty="0" smtClean="0"/>
              <a:t>excellent</a:t>
            </a:r>
            <a:r>
              <a:rPr lang="en-US" dirty="0"/>
              <a:t>, or very poor to very good</a:t>
            </a:r>
          </a:p>
          <a:p>
            <a:pPr lvl="0"/>
            <a:r>
              <a:rPr lang="en-US" dirty="0"/>
              <a:t>Best score is </a:t>
            </a:r>
            <a:r>
              <a:rPr lang="en-US" b="1" dirty="0" smtClean="0"/>
              <a:t>900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b="1" dirty="0" smtClean="0">
                <a:solidFill>
                  <a:srgbClr val="FFFFFF"/>
                </a:solidFill>
              </a:rPr>
              <a:t>CREDIT SCORE?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page_09_653970426_smaller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2"/>
          <a:stretch/>
        </p:blipFill>
        <p:spPr/>
      </p:pic>
    </p:spTree>
    <p:extLst>
      <p:ext uri="{BB962C8B-B14F-4D97-AF65-F5344CB8AC3E}">
        <p14:creationId xmlns:p14="http://schemas.microsoft.com/office/powerpoint/2010/main" val="22305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7-04-18 at 10.07.4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10458" r="2343" b="7754"/>
          <a:stretch/>
        </p:blipFill>
        <p:spPr>
          <a:xfrm>
            <a:off x="532359" y="1845381"/>
            <a:ext cx="5216636" cy="3906987"/>
          </a:xfrm>
        </p:spPr>
      </p:pic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SAMPLE CREDIT SCORE </a:t>
            </a:r>
            <a:r>
              <a:rPr lang="en-US" dirty="0"/>
              <a:t>– </a:t>
            </a:r>
            <a:r>
              <a:rPr lang="en-US" b="1" dirty="0" smtClean="0">
                <a:solidFill>
                  <a:srgbClr val="FFFFFF"/>
                </a:solidFill>
              </a:rPr>
              <a:t>EQUIFAX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7-04-18 at 10.07.54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t="8882" r="11839" b="11260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SAMPLE CREDIT SCORE </a:t>
            </a:r>
            <a:r>
              <a:rPr lang="en-US" dirty="0"/>
              <a:t>– </a:t>
            </a:r>
            <a:r>
              <a:rPr lang="en-US" b="1" dirty="0" smtClean="0">
                <a:solidFill>
                  <a:srgbClr val="FFFFFF"/>
                </a:solidFill>
              </a:rPr>
              <a:t>EQUIFAX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278563"/>
            <a:ext cx="423863" cy="2413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7-04-18 at 10.07.04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1" t="6264" r="-8215" b="3629"/>
          <a:stretch/>
        </p:blipFill>
        <p:spPr>
          <a:xfrm>
            <a:off x="86888" y="1781068"/>
            <a:ext cx="5723189" cy="4286368"/>
          </a:xfrm>
        </p:spPr>
      </p:pic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SAMPLE CREDIT SCORE </a:t>
            </a:r>
            <a:r>
              <a:rPr lang="en-US" dirty="0"/>
              <a:t>– </a:t>
            </a:r>
            <a:r>
              <a:rPr lang="en-US" b="1" dirty="0" smtClean="0">
                <a:solidFill>
                  <a:srgbClr val="FFFFFF"/>
                </a:solidFill>
              </a:rPr>
              <a:t>TRANSUNION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2358" y="2171663"/>
            <a:ext cx="8096171" cy="3883835"/>
          </a:xfrm>
        </p:spPr>
        <p:txBody>
          <a:bodyPr/>
          <a:lstStyle/>
          <a:p>
            <a:pPr lvl="0"/>
            <a:r>
              <a:rPr lang="en-US" dirty="0"/>
              <a:t>Determine if you are a </a:t>
            </a:r>
            <a:r>
              <a:rPr lang="en-US" b="1" dirty="0"/>
              <a:t>high or low risk </a:t>
            </a:r>
            <a:r>
              <a:rPr lang="en-US" dirty="0"/>
              <a:t>for credit</a:t>
            </a:r>
          </a:p>
          <a:p>
            <a:pPr lvl="0"/>
            <a:r>
              <a:rPr lang="en-US" dirty="0"/>
              <a:t>Set the </a:t>
            </a:r>
            <a:r>
              <a:rPr lang="en-US" b="1" dirty="0"/>
              <a:t>interest rate </a:t>
            </a:r>
            <a:r>
              <a:rPr lang="en-US" dirty="0"/>
              <a:t>you will be charged</a:t>
            </a:r>
          </a:p>
          <a:p>
            <a:pPr lvl="0"/>
            <a:r>
              <a:rPr lang="en-US" dirty="0"/>
              <a:t>Set your </a:t>
            </a:r>
            <a:r>
              <a:rPr lang="en-US" b="1" dirty="0"/>
              <a:t>credit limit</a:t>
            </a:r>
          </a:p>
          <a:p>
            <a:pPr lvl="0"/>
            <a:r>
              <a:rPr lang="en-US" dirty="0"/>
              <a:t>Consider you for </a:t>
            </a:r>
            <a:r>
              <a:rPr lang="en-US" b="1" dirty="0" smtClean="0"/>
              <a:t>rental housing or a job</a:t>
            </a:r>
            <a:endParaRPr lang="en-US" b="1" dirty="0"/>
          </a:p>
          <a:p>
            <a:r>
              <a:rPr lang="en-US" dirty="0"/>
              <a:t>How much you </a:t>
            </a:r>
            <a:r>
              <a:rPr lang="en-US" b="1" dirty="0"/>
              <a:t>pay for insurance </a:t>
            </a:r>
            <a:r>
              <a:rPr lang="en-US" dirty="0"/>
              <a:t>(in some provinces)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>
          <a:xfrm>
            <a:off x="532359" y="1247074"/>
            <a:ext cx="5158938" cy="365744"/>
          </a:xfrm>
        </p:spPr>
        <p:txBody>
          <a:bodyPr/>
          <a:lstStyle/>
          <a:p>
            <a:r>
              <a:rPr lang="en-US" dirty="0" smtClean="0"/>
              <a:t>HOW ARE YOUR </a:t>
            </a:r>
            <a:r>
              <a:rPr lang="en-US" b="1" dirty="0" smtClean="0">
                <a:solidFill>
                  <a:srgbClr val="FFFFFF"/>
                </a:solidFill>
              </a:rPr>
              <a:t>CREDIT REPORT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AND CREDIT SCORE USED?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Address</a:t>
            </a:r>
          </a:p>
          <a:p>
            <a:pPr lvl="0"/>
            <a:r>
              <a:rPr lang="en-US" dirty="0"/>
              <a:t>Phone numbers</a:t>
            </a:r>
          </a:p>
          <a:p>
            <a:pPr lvl="0"/>
            <a:r>
              <a:rPr lang="en-US" dirty="0"/>
              <a:t>Date of birth</a:t>
            </a:r>
          </a:p>
          <a:p>
            <a:pPr lvl="0"/>
            <a:r>
              <a:rPr lang="en-US" dirty="0"/>
              <a:t>Social Insurance Number</a:t>
            </a:r>
          </a:p>
          <a:p>
            <a:pPr lvl="0"/>
            <a:r>
              <a:rPr lang="en-US" dirty="0"/>
              <a:t>Employment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PART 1: </a:t>
            </a:r>
            <a:r>
              <a:rPr lang="en-US" b="1" dirty="0" smtClean="0">
                <a:solidFill>
                  <a:srgbClr val="FFFFFF"/>
                </a:solidFill>
              </a:rPr>
              <a:t>PERSONAL INFORMATION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age_010_531046099_smaller.jpg" descr="/Volumes/GGClients/FCAC/17254 - FCAC Workshop PPT &amp; Manual/17254 FCAC Workshop PPT/From Client/GettyImages-2017-06-08/100 dpi_web/page_010_531046099_smaller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9" r="20713"/>
          <a:stretch/>
        </p:blipFill>
        <p:spPr/>
      </p:pic>
    </p:spTree>
    <p:extLst>
      <p:ext uri="{BB962C8B-B14F-4D97-AF65-F5344CB8AC3E}">
        <p14:creationId xmlns:p14="http://schemas.microsoft.com/office/powerpoint/2010/main" val="25895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358" y="1912620"/>
            <a:ext cx="5586053" cy="3978264"/>
          </a:xfrm>
        </p:spPr>
        <p:txBody>
          <a:bodyPr/>
          <a:lstStyle/>
          <a:p>
            <a:pPr lvl="0"/>
            <a:r>
              <a:rPr lang="en-US" dirty="0"/>
              <a:t>Credit accounts and transactions</a:t>
            </a:r>
          </a:p>
          <a:p>
            <a:pPr lvl="0"/>
            <a:r>
              <a:rPr lang="en-US" dirty="0"/>
              <a:t>Mobile phone accounts</a:t>
            </a:r>
          </a:p>
          <a:p>
            <a:pPr lvl="0"/>
            <a:r>
              <a:rPr lang="en-US" dirty="0"/>
              <a:t>Negative banking information</a:t>
            </a:r>
          </a:p>
          <a:p>
            <a:pPr lvl="0"/>
            <a:r>
              <a:rPr lang="en-US" dirty="0"/>
              <a:t>Public records and registered items</a:t>
            </a:r>
          </a:p>
          <a:p>
            <a:pPr lvl="0"/>
            <a:r>
              <a:rPr lang="en-US" dirty="0"/>
              <a:t>Debts sent to collection agencies</a:t>
            </a:r>
          </a:p>
          <a:p>
            <a:pPr lvl="0"/>
            <a:r>
              <a:rPr lang="en-US" dirty="0"/>
              <a:t>Credit checks by lenders</a:t>
            </a:r>
          </a:p>
          <a:p>
            <a:pPr lvl="0"/>
            <a:r>
              <a:rPr lang="en-US" dirty="0"/>
              <a:t>Statements and alerts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PART 2: </a:t>
            </a:r>
            <a:r>
              <a:rPr lang="en-US" b="1" dirty="0" smtClean="0">
                <a:solidFill>
                  <a:srgbClr val="FFFFFF"/>
                </a:solidFill>
              </a:rPr>
              <a:t>CREDIT HISTORY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SAMPLE CREDIT HISTORY - </a:t>
            </a:r>
            <a:r>
              <a:rPr lang="en-US" b="1" dirty="0" smtClean="0">
                <a:solidFill>
                  <a:srgbClr val="FFFFFF"/>
                </a:solidFill>
              </a:rPr>
              <a:t>EQUIFAX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credithistory_equifax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42" t="3036" r="-29629" b="1199"/>
          <a:stretch/>
        </p:blipFill>
        <p:spPr>
          <a:xfrm>
            <a:off x="-483382" y="1703607"/>
            <a:ext cx="5885902" cy="4408232"/>
          </a:xfrm>
        </p:spPr>
      </p:pic>
    </p:spTree>
    <p:extLst>
      <p:ext uri="{BB962C8B-B14F-4D97-AF65-F5344CB8AC3E}">
        <p14:creationId xmlns:p14="http://schemas.microsoft.com/office/powerpoint/2010/main" val="2608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2358" y="2171663"/>
            <a:ext cx="7999054" cy="3883835"/>
          </a:xfrm>
        </p:spPr>
        <p:txBody>
          <a:bodyPr/>
          <a:lstStyle/>
          <a:p>
            <a:pPr lvl="0"/>
            <a:r>
              <a:rPr lang="en-US" dirty="0"/>
              <a:t>Varies according to type of information, province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territory and credit </a:t>
            </a:r>
            <a:r>
              <a:rPr lang="en-US" dirty="0" smtClean="0"/>
              <a:t>bureau</a:t>
            </a:r>
            <a:endParaRPr lang="en-US" dirty="0"/>
          </a:p>
          <a:p>
            <a:pPr lvl="0"/>
            <a:r>
              <a:rPr lang="en-US" b="1" dirty="0"/>
              <a:t>Examples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Negative information about credit cards and loans: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6 </a:t>
            </a:r>
            <a:r>
              <a:rPr lang="en-US" b="1" dirty="0"/>
              <a:t>years</a:t>
            </a:r>
          </a:p>
          <a:p>
            <a:pPr lvl="1"/>
            <a:r>
              <a:rPr lang="en-US" dirty="0"/>
              <a:t>Credit checks by lenders: Equifax – </a:t>
            </a:r>
            <a:r>
              <a:rPr lang="en-US" b="1" dirty="0"/>
              <a:t>3 years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err="1" smtClean="0"/>
              <a:t>TransUnion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b="1" dirty="0"/>
              <a:t>6 years</a:t>
            </a:r>
          </a:p>
          <a:p>
            <a:pPr lvl="1"/>
            <a:r>
              <a:rPr lang="en-US" dirty="0"/>
              <a:t>Bankruptcy: </a:t>
            </a:r>
            <a:r>
              <a:rPr lang="en-US" b="1" dirty="0"/>
              <a:t>6 or 7 years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>
          <a:xfrm>
            <a:off x="532359" y="1254545"/>
            <a:ext cx="5158938" cy="365744"/>
          </a:xfrm>
        </p:spPr>
        <p:txBody>
          <a:bodyPr/>
          <a:lstStyle/>
          <a:p>
            <a:r>
              <a:rPr lang="en-US" dirty="0" smtClean="0"/>
              <a:t>HOW LONG DOES </a:t>
            </a:r>
            <a:r>
              <a:rPr lang="en-US" b="1" dirty="0" smtClean="0">
                <a:solidFill>
                  <a:srgbClr val="FFFFFF"/>
                </a:solidFill>
              </a:rPr>
              <a:t>INFORMATION STAY ON YOUR CREDIT REPORT?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Payment history</a:t>
            </a:r>
          </a:p>
          <a:p>
            <a:pPr lvl="0"/>
            <a:r>
              <a:rPr lang="en-US" dirty="0"/>
              <a:t>Use of available credit</a:t>
            </a:r>
          </a:p>
          <a:p>
            <a:pPr lvl="0"/>
            <a:r>
              <a:rPr lang="en-US" dirty="0"/>
              <a:t>Length of credit history</a:t>
            </a:r>
          </a:p>
          <a:p>
            <a:pPr lvl="0"/>
            <a:r>
              <a:rPr lang="en-US" dirty="0"/>
              <a:t>Number of credit checks</a:t>
            </a:r>
            <a:r>
              <a:rPr lang="en-CA" dirty="0"/>
              <a:t> </a:t>
            </a:r>
            <a:endParaRPr lang="en-US" dirty="0"/>
          </a:p>
          <a:p>
            <a:pPr lvl="0"/>
            <a:r>
              <a:rPr lang="en-US" dirty="0"/>
              <a:t>Types of credit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CALCULATING</a:t>
            </a:r>
            <a:r>
              <a:rPr lang="en-US" dirty="0" smtClean="0"/>
              <a:t> YOUR CREDIT SCORE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ettyImages-590295754.jpg" descr="/Volumes/GGClients/FCAC/17254 - FCAC Workshop PPT &amp; Manual/17254 FCAC Workshop PPT/Links/GettyImages-590295754.jpg"/>
          <p:cNvPicPr>
            <a:picLocks noGrp="1" noChangeAspect="1"/>
          </p:cNvPicPr>
          <p:nvPr>
            <p:ph type="pic" sz="quarter" idx="14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" r="6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16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Late</a:t>
            </a:r>
            <a:r>
              <a:rPr lang="en-US" dirty="0"/>
              <a:t> payments</a:t>
            </a:r>
          </a:p>
          <a:p>
            <a:pPr lvl="0"/>
            <a:r>
              <a:rPr lang="en-US" b="1" dirty="0"/>
              <a:t>Missed</a:t>
            </a:r>
            <a:r>
              <a:rPr lang="en-US" dirty="0"/>
              <a:t> payments</a:t>
            </a:r>
          </a:p>
          <a:p>
            <a:pPr lvl="0"/>
            <a:r>
              <a:rPr lang="en-US" b="1" dirty="0"/>
              <a:t>Debts</a:t>
            </a:r>
            <a:r>
              <a:rPr lang="en-US" dirty="0"/>
              <a:t> sent to a collection agency</a:t>
            </a:r>
          </a:p>
          <a:p>
            <a:pPr lvl="0"/>
            <a:r>
              <a:rPr lang="en-US" b="1" dirty="0"/>
              <a:t>Bankruptcy</a:t>
            </a:r>
          </a:p>
          <a:p>
            <a:pPr lvl="0"/>
            <a:r>
              <a:rPr lang="en-US" dirty="0"/>
              <a:t>Payments </a:t>
            </a:r>
            <a:r>
              <a:rPr lang="en-US" b="1" dirty="0"/>
              <a:t>withheld</a:t>
            </a:r>
            <a:r>
              <a:rPr lang="en-US" dirty="0"/>
              <a:t> because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dispute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32359" y="1262016"/>
            <a:ext cx="5158938" cy="365744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PAYMENT HISTORY </a:t>
            </a:r>
            <a:r>
              <a:rPr lang="en-US" dirty="0" smtClean="0">
                <a:solidFill>
                  <a:srgbClr val="FFFFFF"/>
                </a:solidFill>
              </a:rPr>
              <a:t>– </a:t>
            </a:r>
            <a:r>
              <a:rPr lang="en-US" b="1" dirty="0" smtClean="0">
                <a:solidFill>
                  <a:srgbClr val="FFFFFF"/>
                </a:solidFill>
              </a:rPr>
              <a:t>WHAT CAN DAMAGE</a:t>
            </a:r>
            <a:r>
              <a:rPr lang="en-US" dirty="0" smtClean="0"/>
              <a:t> YOUR CREDIT SCORE?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age_011_517498455_smaller.jpg" descr="/Volumes/GGClients/FCAC/17254 - FCAC Workshop PPT &amp; Manual/17254 FCAC Workshop PPT/From Client/GettyImages-2017-06-08/100 dpi_web/page_011_517498455_smaller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r="5283"/>
          <a:stretch/>
        </p:blipFill>
        <p:spPr/>
      </p:pic>
    </p:spTree>
    <p:extLst>
      <p:ext uri="{BB962C8B-B14F-4D97-AF65-F5344CB8AC3E}">
        <p14:creationId xmlns:p14="http://schemas.microsoft.com/office/powerpoint/2010/main" val="2708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359" y="1912620"/>
            <a:ext cx="8096170" cy="39782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Always make payments </a:t>
            </a:r>
            <a:r>
              <a:rPr lang="en-US" b="1" dirty="0"/>
              <a:t>on time</a:t>
            </a:r>
            <a:r>
              <a:rPr lang="en-US" dirty="0"/>
              <a:t> and </a:t>
            </a:r>
            <a:r>
              <a:rPr lang="en-US" b="1" dirty="0"/>
              <a:t>in </a:t>
            </a:r>
            <a:r>
              <a:rPr lang="en-US" b="1" dirty="0" smtClean="0"/>
              <a:t>full</a:t>
            </a:r>
            <a:endParaRPr lang="en-US" dirty="0"/>
          </a:p>
          <a:p>
            <a:pPr lvl="0"/>
            <a:r>
              <a:rPr lang="en-US" dirty="0"/>
              <a:t>If you can’t pay in full, make at least the </a:t>
            </a:r>
            <a:r>
              <a:rPr lang="en-US" b="1"/>
              <a:t>minimum </a:t>
            </a:r>
            <a:r>
              <a:rPr lang="en-US" b="1" smtClean="0"/>
              <a:t>payment</a:t>
            </a:r>
            <a:endParaRPr lang="en-US" dirty="0"/>
          </a:p>
          <a:p>
            <a:pPr lvl="0"/>
            <a:r>
              <a:rPr lang="en-US" dirty="0"/>
              <a:t>If you can’t make the minimum </a:t>
            </a:r>
            <a:r>
              <a:rPr lang="en-US" dirty="0" smtClean="0"/>
              <a:t>payment</a:t>
            </a:r>
            <a:r>
              <a:rPr lang="en-US" dirty="0"/>
              <a:t>, </a:t>
            </a:r>
            <a:r>
              <a:rPr lang="en-US" b="1" dirty="0" smtClean="0"/>
              <a:t>contact </a:t>
            </a:r>
            <a:r>
              <a:rPr lang="en-US" b="1" dirty="0"/>
              <a:t>the lender</a:t>
            </a:r>
            <a:r>
              <a:rPr lang="en-US" dirty="0"/>
              <a:t> </a:t>
            </a:r>
            <a:r>
              <a:rPr lang="en-US" dirty="0" smtClean="0"/>
              <a:t>right away</a:t>
            </a:r>
            <a:endParaRPr lang="en-US" dirty="0"/>
          </a:p>
          <a:p>
            <a:pPr lvl="1"/>
            <a:r>
              <a:rPr lang="en-US" dirty="0"/>
              <a:t>Ask if you can make a </a:t>
            </a:r>
            <a:r>
              <a:rPr lang="en-US" b="1" dirty="0"/>
              <a:t>special arrangement </a:t>
            </a:r>
            <a:r>
              <a:rPr lang="en-US" dirty="0"/>
              <a:t>to pay off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debt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TIPS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Available credit = total of the credit limits for all your credit </a:t>
            </a:r>
            <a:r>
              <a:rPr lang="en-US" dirty="0" smtClean="0"/>
              <a:t>products</a:t>
            </a:r>
            <a:endParaRPr lang="en-US" dirty="0"/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Use a large % of your available credit 	</a:t>
            </a:r>
            <a:r>
              <a:rPr lang="en-US" dirty="0" smtClean="0"/>
              <a:t>– </a:t>
            </a:r>
            <a:r>
              <a:rPr lang="en-US" b="1" dirty="0" smtClean="0"/>
              <a:t>Greater </a:t>
            </a:r>
            <a:r>
              <a:rPr lang="en-US" b="1" dirty="0"/>
              <a:t>risk </a:t>
            </a:r>
            <a:r>
              <a:rPr lang="en-US" b="1" dirty="0" smtClean="0">
                <a:sym typeface="Wingdings" panose="05000000000000000000" pitchFamily="2" charset="2"/>
              </a:rPr>
              <a:t>     </a:t>
            </a:r>
            <a:r>
              <a:rPr lang="en-US" b="1" dirty="0" smtClean="0"/>
              <a:t>lower score</a:t>
            </a:r>
            <a:endParaRPr lang="en-US" b="1" dirty="0"/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Use a lower % of your available credit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– </a:t>
            </a:r>
            <a:r>
              <a:rPr lang="en-US" b="1" dirty="0" smtClean="0"/>
              <a:t>Lower </a:t>
            </a:r>
            <a:r>
              <a:rPr lang="en-US" b="1" dirty="0"/>
              <a:t>risk </a:t>
            </a:r>
            <a:r>
              <a:rPr lang="en-US" b="1" dirty="0">
                <a:sym typeface="Wingdings" panose="05000000000000000000" pitchFamily="2" charset="2"/>
              </a:rPr>
              <a:t>     </a:t>
            </a:r>
            <a:r>
              <a:rPr lang="en-US" b="1" dirty="0" smtClean="0"/>
              <a:t>higher </a:t>
            </a:r>
            <a:r>
              <a:rPr lang="en-US" b="1" dirty="0"/>
              <a:t>score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USE OF </a:t>
            </a:r>
            <a:r>
              <a:rPr lang="en-US" b="1" dirty="0" smtClean="0">
                <a:solidFill>
                  <a:srgbClr val="FFFFFF"/>
                </a:solidFill>
              </a:rPr>
              <a:t>AVAILABLE CREDIT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27" y="3357133"/>
            <a:ext cx="234541" cy="250111"/>
          </a:xfrm>
          <a:prstGeom prst="rect">
            <a:avLst/>
          </a:prstGeom>
        </p:spPr>
      </p:pic>
      <p:pic>
        <p:nvPicPr>
          <p:cNvPr id="10" name="Picture 9" descr="arr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61" y="4320839"/>
            <a:ext cx="234541" cy="250111"/>
          </a:xfrm>
          <a:prstGeom prst="rect">
            <a:avLst/>
          </a:prstGeom>
        </p:spPr>
      </p:pic>
      <p:pic>
        <p:nvPicPr>
          <p:cNvPr id="8" name="GettyImages-525802186.jpg" descr="/Volumes/GGClients/FCAC/17254 - FCAC Workshop PPT &amp; Manual/17254 FCAC Workshop PPT/Links/GettyImages-525802186.jpg"/>
          <p:cNvPicPr>
            <a:picLocks noGrp="1" noChangeAspect="1"/>
          </p:cNvPicPr>
          <p:nvPr>
            <p:ph type="pic" sz="quarter" idx="14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" r="6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39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358" y="1912620"/>
            <a:ext cx="8021466" cy="3978264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What are </a:t>
            </a:r>
            <a:r>
              <a:rPr lang="en-US" b="1" dirty="0"/>
              <a:t>credit reports and credit </a:t>
            </a:r>
            <a:r>
              <a:rPr lang="en-US" b="1" dirty="0" smtClean="0"/>
              <a:t>scores</a:t>
            </a:r>
            <a:endParaRPr lang="en-US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What </a:t>
            </a:r>
            <a:r>
              <a:rPr lang="en-US" b="1" dirty="0"/>
              <a:t>information</a:t>
            </a:r>
            <a:r>
              <a:rPr lang="en-US" dirty="0"/>
              <a:t> is included in a credit report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How </a:t>
            </a:r>
            <a:r>
              <a:rPr lang="en-US" b="1" dirty="0"/>
              <a:t>lenders use </a:t>
            </a:r>
            <a:r>
              <a:rPr lang="en-US" dirty="0"/>
              <a:t>credit reports and credit scores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Why you should </a:t>
            </a:r>
            <a:r>
              <a:rPr lang="en-US" b="1" dirty="0"/>
              <a:t>check</a:t>
            </a:r>
            <a:r>
              <a:rPr lang="en-US" dirty="0"/>
              <a:t> your credit report every year</a:t>
            </a:r>
            <a:r>
              <a:rPr lang="en-CA" dirty="0"/>
              <a:t>  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to </a:t>
            </a:r>
            <a:r>
              <a:rPr lang="en-US" b="1" dirty="0"/>
              <a:t>order</a:t>
            </a:r>
            <a:r>
              <a:rPr lang="en-US" dirty="0"/>
              <a:t> your credit report and credit score </a:t>
            </a:r>
            <a:r>
              <a:rPr lang="en-CA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WHAT YOU WILL </a:t>
            </a:r>
            <a:r>
              <a:rPr lang="en-US" b="1" dirty="0" smtClean="0">
                <a:solidFill>
                  <a:schemeClr val="bg1"/>
                </a:solidFill>
              </a:rPr>
              <a:t>LEARN TODAY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Try to use </a:t>
            </a:r>
            <a:r>
              <a:rPr lang="en-US" b="1" dirty="0"/>
              <a:t>less than 35% </a:t>
            </a:r>
            <a:r>
              <a:rPr lang="en-US" dirty="0"/>
              <a:t>of your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total </a:t>
            </a:r>
            <a:r>
              <a:rPr lang="en-US" dirty="0"/>
              <a:t>available </a:t>
            </a:r>
            <a:r>
              <a:rPr lang="en-US" dirty="0" smtClean="0"/>
              <a:t>credit</a:t>
            </a:r>
            <a:endParaRPr lang="en-US" dirty="0"/>
          </a:p>
          <a:p>
            <a:pPr lvl="0"/>
            <a:r>
              <a:rPr lang="en-US" b="1" dirty="0"/>
              <a:t>Example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Credit card limit = </a:t>
            </a:r>
            <a:r>
              <a:rPr lang="en-US" b="1" dirty="0"/>
              <a:t>$5,000</a:t>
            </a:r>
          </a:p>
          <a:p>
            <a:pPr lvl="1"/>
            <a:r>
              <a:rPr lang="en-US" dirty="0"/>
              <a:t>Line of credit limit = </a:t>
            </a:r>
            <a:r>
              <a:rPr lang="en-US" b="1" dirty="0"/>
              <a:t>$10,000</a:t>
            </a:r>
          </a:p>
          <a:p>
            <a:pPr lvl="1"/>
            <a:r>
              <a:rPr lang="en-US" dirty="0"/>
              <a:t>Total available credit = </a:t>
            </a:r>
            <a:r>
              <a:rPr lang="en-US" b="1" dirty="0"/>
              <a:t>$15,000</a:t>
            </a:r>
          </a:p>
          <a:p>
            <a:pPr lvl="1"/>
            <a:r>
              <a:rPr lang="en-US" dirty="0"/>
              <a:t>35% of $15,000 = </a:t>
            </a:r>
            <a:r>
              <a:rPr lang="en-US" b="1" dirty="0"/>
              <a:t>$5,250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TIP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ettyImages-653536170.jpg" descr="/Volumes/GGClients/FCAC/17254 - FCAC Workshop PPT &amp; Manual/17254 FCAC Workshop PPT/Links/GettyImages-653536170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r="35184"/>
          <a:stretch/>
        </p:blipFill>
        <p:spPr/>
      </p:pic>
    </p:spTree>
    <p:extLst>
      <p:ext uri="{BB962C8B-B14F-4D97-AF65-F5344CB8AC3E}">
        <p14:creationId xmlns:p14="http://schemas.microsoft.com/office/powerpoint/2010/main" val="41215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Keep an older account </a:t>
            </a:r>
            <a:r>
              <a:rPr lang="en-US" b="1" dirty="0" smtClean="0"/>
              <a:t>open</a:t>
            </a:r>
            <a:endParaRPr lang="en-US" dirty="0"/>
          </a:p>
          <a:p>
            <a:pPr lvl="0"/>
            <a:r>
              <a:rPr lang="en-US" dirty="0"/>
              <a:t>Use it from </a:t>
            </a:r>
            <a:r>
              <a:rPr lang="en-US" b="1" dirty="0"/>
              <a:t>time to time </a:t>
            </a:r>
            <a:r>
              <a:rPr lang="en-US" dirty="0"/>
              <a:t>to k</a:t>
            </a:r>
            <a:r>
              <a:rPr lang="en-US" dirty="0" smtClean="0"/>
              <a:t>eep</a:t>
            </a:r>
            <a:br>
              <a:rPr lang="en-US" dirty="0" smtClean="0"/>
            </a:br>
            <a:r>
              <a:rPr lang="en-US" dirty="0" smtClean="0"/>
              <a:t>it active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TIP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age_012_681967014_smaller.jpg" descr="/Volumes/GGClients/FCAC/17254 - FCAC Workshop PPT &amp; Manual/17254 FCAC Workshop PPT/From Client/GettyImages-2017-06-08/100 dpi_web/page_012_681967014_smaller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2" r="45466"/>
          <a:stretch/>
        </p:blipFill>
        <p:spPr/>
      </p:pic>
    </p:spTree>
    <p:extLst>
      <p:ext uri="{BB962C8B-B14F-4D97-AF65-F5344CB8AC3E}">
        <p14:creationId xmlns:p14="http://schemas.microsoft.com/office/powerpoint/2010/main" val="21596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EXAMPLE OF A </a:t>
            </a:r>
            <a:r>
              <a:rPr lang="en-US" b="1" dirty="0" smtClean="0">
                <a:solidFill>
                  <a:srgbClr val="FFFFFF"/>
                </a:solidFill>
              </a:rPr>
              <a:t>CREDIT CHECK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exampleofacreditchec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506" b="-63506"/>
          <a:stretch>
            <a:fillRect/>
          </a:stretch>
        </p:blipFill>
        <p:spPr>
          <a:xfrm>
            <a:off x="532358" y="707791"/>
            <a:ext cx="7760982" cy="5812568"/>
          </a:xfrm>
        </p:spPr>
      </p:pic>
    </p:spTree>
    <p:extLst>
      <p:ext uri="{BB962C8B-B14F-4D97-AF65-F5344CB8AC3E}">
        <p14:creationId xmlns:p14="http://schemas.microsoft.com/office/powerpoint/2010/main" val="23870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Limit the number </a:t>
            </a:r>
            <a:r>
              <a:rPr lang="en-US" dirty="0"/>
              <a:t>of credit applications you make </a:t>
            </a:r>
            <a:r>
              <a:rPr lang="en-US" dirty="0" smtClean="0"/>
              <a:t>within</a:t>
            </a:r>
            <a:br>
              <a:rPr lang="en-US" dirty="0" smtClean="0"/>
            </a:br>
            <a:r>
              <a:rPr lang="en-US" dirty="0" smtClean="0"/>
              <a:t>a short time</a:t>
            </a:r>
            <a:endParaRPr lang="en-US" dirty="0"/>
          </a:p>
          <a:p>
            <a:pPr lvl="0"/>
            <a:r>
              <a:rPr lang="en-US" b="1" dirty="0"/>
              <a:t>Seek credit </a:t>
            </a:r>
            <a:r>
              <a:rPr lang="en-US" dirty="0"/>
              <a:t>only when you need </a:t>
            </a:r>
            <a:r>
              <a:rPr lang="en-US" dirty="0" smtClean="0"/>
              <a:t>it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TIP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ettyImages-620979336.jpg" descr="/Volumes/GGClients/FCAC/17254 - FCAC Workshop PPT &amp; Manual/17254 FCAC Workshop PPT/Links/GettyImages-620979336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2" r="50000"/>
          <a:stretch/>
        </p:blipFill>
        <p:spPr/>
      </p:pic>
    </p:spTree>
    <p:extLst>
      <p:ext uri="{BB962C8B-B14F-4D97-AF65-F5344CB8AC3E}">
        <p14:creationId xmlns:p14="http://schemas.microsoft.com/office/powerpoint/2010/main" val="10494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Diversify</a:t>
            </a:r>
            <a:r>
              <a:rPr lang="en-US" dirty="0"/>
              <a:t> with a variety of </a:t>
            </a:r>
            <a:r>
              <a:rPr lang="en-US" dirty="0" smtClean="0"/>
              <a:t>types</a:t>
            </a:r>
            <a:br>
              <a:rPr lang="en-US" dirty="0" smtClean="0"/>
            </a:br>
            <a:r>
              <a:rPr lang="en-US" dirty="0" smtClean="0"/>
              <a:t>of credit</a:t>
            </a:r>
            <a:r>
              <a:rPr lang="en-US" dirty="0"/>
              <a:t> </a:t>
            </a:r>
            <a:r>
              <a:rPr lang="en-US" dirty="0" smtClean="0"/>
              <a:t>— but </a:t>
            </a:r>
            <a:r>
              <a:rPr lang="en-US" dirty="0"/>
              <a:t>don’t go overboard!</a:t>
            </a:r>
            <a:r>
              <a:rPr lang="en-CA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TIP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ettyImages-645344136.jpg" descr="/Volumes/GGClients/FCAC/17254 - FCAC Workshop PPT &amp; Manual/17254 FCAC Workshop PPT/Links/GettyImages-645344136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2"/>
          <a:stretch/>
        </p:blipFill>
        <p:spPr/>
      </p:pic>
    </p:spTree>
    <p:extLst>
      <p:ext uri="{BB962C8B-B14F-4D97-AF65-F5344CB8AC3E}">
        <p14:creationId xmlns:p14="http://schemas.microsoft.com/office/powerpoint/2010/main" val="32961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359" y="1912620"/>
            <a:ext cx="8096170" cy="3978264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Make payments </a:t>
            </a:r>
            <a:r>
              <a:rPr lang="en-CA" b="1" dirty="0"/>
              <a:t>on time </a:t>
            </a:r>
            <a:r>
              <a:rPr lang="en-CA" dirty="0"/>
              <a:t>and </a:t>
            </a:r>
            <a:r>
              <a:rPr lang="en-CA" b="1" dirty="0"/>
              <a:t>in </a:t>
            </a:r>
            <a:r>
              <a:rPr lang="en-CA" b="1" dirty="0" smtClean="0"/>
              <a:t>full</a:t>
            </a:r>
            <a:endParaRPr lang="en-US" dirty="0"/>
          </a:p>
          <a:p>
            <a:r>
              <a:rPr lang="en-CA" dirty="0"/>
              <a:t>If you can’t pay in full, make at least the </a:t>
            </a:r>
            <a:r>
              <a:rPr lang="en-CA" b="1" dirty="0"/>
              <a:t>minimum </a:t>
            </a:r>
            <a:r>
              <a:rPr lang="en-CA" b="1" dirty="0" smtClean="0"/>
              <a:t>payment</a:t>
            </a:r>
            <a:endParaRPr lang="en-CA" dirty="0"/>
          </a:p>
          <a:p>
            <a:pPr lvl="0"/>
            <a:r>
              <a:rPr lang="en-CA" dirty="0"/>
              <a:t>If you can’t make the minimum payment, </a:t>
            </a:r>
            <a:r>
              <a:rPr lang="en-CA" b="1" dirty="0"/>
              <a:t>contact the lender </a:t>
            </a:r>
            <a:r>
              <a:rPr lang="en-CA" dirty="0"/>
              <a:t>right </a:t>
            </a:r>
            <a:r>
              <a:rPr lang="en-CA" dirty="0" smtClean="0"/>
              <a:t>away</a:t>
            </a:r>
            <a:endParaRPr lang="en-US" dirty="0"/>
          </a:p>
          <a:p>
            <a:pPr lvl="0"/>
            <a:r>
              <a:rPr lang="en-CA" dirty="0"/>
              <a:t>Try to use no more than </a:t>
            </a:r>
            <a:r>
              <a:rPr lang="en-CA" b="1" dirty="0"/>
              <a:t>35%</a:t>
            </a:r>
            <a:r>
              <a:rPr lang="en-CA" dirty="0"/>
              <a:t> of total available </a:t>
            </a:r>
            <a:r>
              <a:rPr lang="en-CA" dirty="0" smtClean="0"/>
              <a:t>credit</a:t>
            </a:r>
            <a:endParaRPr lang="en-US" dirty="0"/>
          </a:p>
          <a:p>
            <a:pPr lvl="0"/>
            <a:r>
              <a:rPr lang="en-CA" dirty="0"/>
              <a:t>Keep an </a:t>
            </a:r>
            <a:r>
              <a:rPr lang="en-CA" b="1" dirty="0"/>
              <a:t>older account open </a:t>
            </a:r>
            <a:r>
              <a:rPr lang="en-CA" dirty="0"/>
              <a:t>to help maintain a long-term credit </a:t>
            </a:r>
            <a:r>
              <a:rPr lang="en-CA" dirty="0" smtClean="0"/>
              <a:t>history</a:t>
            </a:r>
            <a:endParaRPr lang="en-CA" dirty="0"/>
          </a:p>
          <a:p>
            <a:pPr lvl="0"/>
            <a:r>
              <a:rPr lang="en-CA" b="1" dirty="0"/>
              <a:t>Don’t over-apply</a:t>
            </a:r>
            <a:r>
              <a:rPr lang="en-CA" dirty="0"/>
              <a:t>. Seek credit </a:t>
            </a:r>
            <a:r>
              <a:rPr lang="en-CA" b="1" dirty="0"/>
              <a:t>only</a:t>
            </a:r>
            <a:r>
              <a:rPr lang="en-CA" dirty="0"/>
              <a:t> when you really need </a:t>
            </a:r>
            <a:r>
              <a:rPr lang="en-CA" dirty="0" smtClean="0"/>
              <a:t>it</a:t>
            </a:r>
            <a:endParaRPr lang="en-US" dirty="0"/>
          </a:p>
          <a:p>
            <a:pPr lvl="0"/>
            <a:r>
              <a:rPr lang="en-CA" b="1" dirty="0"/>
              <a:t>Diversify</a:t>
            </a:r>
            <a:r>
              <a:rPr lang="en-CA" dirty="0"/>
              <a:t> with a mix of credit </a:t>
            </a:r>
            <a:r>
              <a:rPr lang="en-CA" dirty="0" smtClean="0"/>
              <a:t>products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502474" y="988992"/>
            <a:ext cx="5496407" cy="365744"/>
          </a:xfrm>
        </p:spPr>
        <p:txBody>
          <a:bodyPr/>
          <a:lstStyle/>
          <a:p>
            <a:r>
              <a:rPr lang="en-US" dirty="0" smtClean="0"/>
              <a:t>HOW TO </a:t>
            </a:r>
            <a:r>
              <a:rPr lang="en-US" b="1" dirty="0" smtClean="0">
                <a:solidFill>
                  <a:srgbClr val="FFFFFF"/>
                </a:solidFill>
              </a:rPr>
              <a:t>IMPROVE YOUR CREDIT SCORE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270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YOUR CREDIT REPORT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3: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278563"/>
            <a:ext cx="423863" cy="2413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b="1" dirty="0"/>
              <a:t>Mistakes</a:t>
            </a:r>
            <a:r>
              <a:rPr lang="en-CA" dirty="0"/>
              <a:t> in your personal information</a:t>
            </a:r>
            <a:endParaRPr lang="en-US" dirty="0"/>
          </a:p>
          <a:p>
            <a:pPr lvl="0"/>
            <a:r>
              <a:rPr lang="en-CA" b="1" dirty="0"/>
              <a:t>Errors</a:t>
            </a:r>
            <a:r>
              <a:rPr lang="en-CA" dirty="0"/>
              <a:t> in credit card and loan accounts</a:t>
            </a:r>
            <a:endParaRPr lang="en-US" dirty="0"/>
          </a:p>
          <a:p>
            <a:pPr lvl="0"/>
            <a:r>
              <a:rPr lang="en-CA" b="1" dirty="0"/>
              <a:t>Negative information</a:t>
            </a:r>
            <a:r>
              <a:rPr lang="en-CA" dirty="0"/>
              <a:t> listed </a:t>
            </a:r>
            <a:r>
              <a:rPr lang="en-CA" dirty="0" smtClean="0"/>
              <a:t>for </a:t>
            </a:r>
            <a:br>
              <a:rPr lang="en-CA" dirty="0" smtClean="0"/>
            </a:br>
            <a:r>
              <a:rPr lang="en-CA" dirty="0" smtClean="0"/>
              <a:t>too </a:t>
            </a:r>
            <a:r>
              <a:rPr lang="en-CA" dirty="0"/>
              <a:t>long</a:t>
            </a:r>
            <a:endParaRPr lang="en-US" dirty="0"/>
          </a:p>
          <a:p>
            <a:r>
              <a:rPr lang="en-CA" dirty="0"/>
              <a:t>Accounts you </a:t>
            </a:r>
            <a:r>
              <a:rPr lang="en-CA" b="1" dirty="0"/>
              <a:t>didn’t </a:t>
            </a:r>
            <a:r>
              <a:rPr lang="en-CA" dirty="0"/>
              <a:t>open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37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532359" y="1247074"/>
            <a:ext cx="5158938" cy="365744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WHAT TO LOOK FOR WHEN YOU CHECK </a:t>
            </a:r>
            <a:r>
              <a:rPr lang="en-US" dirty="0" smtClean="0"/>
              <a:t>YOUR CREDIT REPORT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175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ettyImages-518149982.jpg" descr="/Volumes/GGClients/FCAC/17254 - FCAC Workshop PPT &amp; Manual/17254 FCAC Workshop PPT/Links/GettyImages-518149982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2"/>
          <a:stretch/>
        </p:blipFill>
        <p:spPr/>
      </p:pic>
    </p:spTree>
    <p:extLst>
      <p:ext uri="{BB962C8B-B14F-4D97-AF65-F5344CB8AC3E}">
        <p14:creationId xmlns:p14="http://schemas.microsoft.com/office/powerpoint/2010/main" val="35340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2359" y="2171663"/>
            <a:ext cx="8140994" cy="3883835"/>
          </a:xfrm>
        </p:spPr>
        <p:txBody>
          <a:bodyPr/>
          <a:lstStyle/>
          <a:p>
            <a:pPr lvl="0"/>
            <a:r>
              <a:rPr lang="en-CA" b="1" dirty="0"/>
              <a:t>Dispute</a:t>
            </a:r>
            <a:r>
              <a:rPr lang="en-CA" dirty="0"/>
              <a:t> incorrect </a:t>
            </a:r>
            <a:r>
              <a:rPr lang="en-CA" dirty="0" smtClean="0"/>
              <a:t>information</a:t>
            </a:r>
            <a:endParaRPr lang="en-US" dirty="0"/>
          </a:p>
          <a:p>
            <a:pPr lvl="0"/>
            <a:r>
              <a:rPr lang="en-CA" b="1" dirty="0"/>
              <a:t>Correct errors </a:t>
            </a:r>
            <a:r>
              <a:rPr lang="en-CA" dirty="0"/>
              <a:t>to avoid negative </a:t>
            </a:r>
            <a:r>
              <a:rPr lang="en-CA" dirty="0" smtClean="0"/>
              <a:t>consequences</a:t>
            </a:r>
            <a:endParaRPr lang="en-US" dirty="0"/>
          </a:p>
          <a:p>
            <a:pPr lvl="0"/>
            <a:r>
              <a:rPr lang="en-CA" b="1" dirty="0"/>
              <a:t>Follow</a:t>
            </a:r>
            <a:r>
              <a:rPr lang="en-CA" dirty="0"/>
              <a:t> the </a:t>
            </a:r>
            <a:r>
              <a:rPr lang="en-CA" dirty="0" smtClean="0"/>
              <a:t>credit bureaus</a:t>
            </a:r>
            <a:r>
              <a:rPr lang="en-CA" dirty="0"/>
              <a:t>’ </a:t>
            </a:r>
            <a:r>
              <a:rPr lang="en-CA" dirty="0" smtClean="0"/>
              <a:t>procedures</a:t>
            </a:r>
            <a:endParaRPr lang="en-US" dirty="0"/>
          </a:p>
          <a:p>
            <a:r>
              <a:rPr lang="en-CA" dirty="0"/>
              <a:t>If needed, </a:t>
            </a:r>
            <a:r>
              <a:rPr lang="en-CA" b="1" dirty="0"/>
              <a:t>add</a:t>
            </a:r>
            <a:r>
              <a:rPr lang="en-CA" dirty="0"/>
              <a:t> a consumer statement or fraud </a:t>
            </a:r>
            <a:r>
              <a:rPr lang="en-CA" dirty="0" smtClean="0"/>
              <a:t>alert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38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32359" y="1254545"/>
            <a:ext cx="5158938" cy="365744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HOW TO CORRECT ERRORS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dirty="0" smtClean="0"/>
              <a:t>IN YOUR CREDIT REPORT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175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EXAMPLE OF A </a:t>
            </a:r>
            <a:r>
              <a:rPr lang="en-US" b="1" dirty="0" smtClean="0">
                <a:solidFill>
                  <a:srgbClr val="FFFFFF"/>
                </a:solidFill>
              </a:rPr>
              <a:t>FRAUD ALERT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39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175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exampleofafraudaler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491" b="-392491"/>
          <a:stretch>
            <a:fillRect/>
          </a:stretch>
        </p:blipFill>
        <p:spPr>
          <a:xfrm>
            <a:off x="532359" y="529731"/>
            <a:ext cx="7978978" cy="5975836"/>
          </a:xfrm>
        </p:spPr>
      </p:pic>
    </p:spTree>
    <p:extLst>
      <p:ext uri="{BB962C8B-B14F-4D97-AF65-F5344CB8AC3E}">
        <p14:creationId xmlns:p14="http://schemas.microsoft.com/office/powerpoint/2010/main" val="5156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2191" y="2171663"/>
            <a:ext cx="5302724" cy="3883835"/>
          </a:xfrm>
        </p:spPr>
        <p:txBody>
          <a:bodyPr/>
          <a:lstStyle/>
          <a:p>
            <a:pPr marL="914400" lvl="1" indent="-514350">
              <a:buFont typeface="+mj-lt"/>
              <a:buAutoNum type="alphaLcPeriod"/>
            </a:pPr>
            <a:r>
              <a:rPr lang="en-US" dirty="0"/>
              <a:t>Your </a:t>
            </a:r>
            <a:r>
              <a:rPr lang="en-US" b="1" dirty="0"/>
              <a:t>credit cards and loans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Your </a:t>
            </a:r>
            <a:r>
              <a:rPr lang="en-US" b="1" dirty="0"/>
              <a:t>mobile phone </a:t>
            </a:r>
            <a:r>
              <a:rPr lang="en-US" dirty="0" smtClean="0"/>
              <a:t>account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Your </a:t>
            </a:r>
            <a:r>
              <a:rPr lang="en-US" b="1" dirty="0" smtClean="0"/>
              <a:t>Facebook posts</a:t>
            </a:r>
            <a:endParaRPr lang="en-US" dirty="0"/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Your </a:t>
            </a:r>
            <a:r>
              <a:rPr lang="en-US" b="1" dirty="0"/>
              <a:t>mortgage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All</a:t>
            </a:r>
            <a:r>
              <a:rPr lang="en-US" dirty="0" smtClean="0"/>
              <a:t> of </a:t>
            </a:r>
            <a:r>
              <a:rPr lang="en-US" dirty="0"/>
              <a:t>the </a:t>
            </a:r>
            <a:r>
              <a:rPr lang="en-US" dirty="0" smtClean="0"/>
              <a:t>above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>
          <a:xfrm>
            <a:off x="532359" y="1247074"/>
            <a:ext cx="5158938" cy="365744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CREDIT REPORTS CAN INCLUDE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(more than one answer may be correct)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age_02_521759995_smaller.jpg" descr="/Volumes/GGClients/FCAC/17254 - FCAC Workshop PPT &amp; Manual/17254 FCAC Workshop PPT/From Client/GettyImages-2017-06-08/100 dpi_web/page_02_521759995_smaller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6" r="8066"/>
          <a:stretch/>
        </p:blipFill>
        <p:spPr/>
      </p:pic>
    </p:spTree>
    <p:extLst>
      <p:ext uri="{BB962C8B-B14F-4D97-AF65-F5344CB8AC3E}">
        <p14:creationId xmlns:p14="http://schemas.microsoft.com/office/powerpoint/2010/main" val="14144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Credit report by mail, </a:t>
            </a:r>
            <a:r>
              <a:rPr lang="en-CA" dirty="0" smtClean="0"/>
              <a:t>telephone</a:t>
            </a:r>
            <a:br>
              <a:rPr lang="en-CA" dirty="0" smtClean="0"/>
            </a:br>
            <a:r>
              <a:rPr lang="en-CA" dirty="0" smtClean="0"/>
              <a:t>and </a:t>
            </a:r>
            <a:r>
              <a:rPr lang="en-CA" dirty="0"/>
              <a:t>in person – </a:t>
            </a:r>
            <a:r>
              <a:rPr lang="en-CA" b="1" dirty="0"/>
              <a:t>free</a:t>
            </a:r>
            <a:r>
              <a:rPr lang="en-CA" dirty="0"/>
              <a:t> of charge</a:t>
            </a:r>
            <a:endParaRPr lang="en-US" dirty="0"/>
          </a:p>
          <a:p>
            <a:pPr lvl="0"/>
            <a:r>
              <a:rPr lang="en-CA" dirty="0"/>
              <a:t>Credit report online – </a:t>
            </a:r>
            <a:r>
              <a:rPr lang="en-US" b="1" dirty="0"/>
              <a:t>costs money</a:t>
            </a:r>
          </a:p>
          <a:p>
            <a:r>
              <a:rPr lang="en-CA" dirty="0"/>
              <a:t>Credit score – </a:t>
            </a:r>
            <a:r>
              <a:rPr lang="en-CA" b="1" dirty="0"/>
              <a:t>usually costs money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40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32359" y="1239603"/>
            <a:ext cx="5158938" cy="365744"/>
          </a:xfrm>
        </p:spPr>
        <p:txBody>
          <a:bodyPr/>
          <a:lstStyle/>
          <a:p>
            <a:r>
              <a:rPr lang="en-US" dirty="0" smtClean="0"/>
              <a:t>HOW TO </a:t>
            </a:r>
            <a:r>
              <a:rPr lang="en-US" b="1" dirty="0" smtClean="0">
                <a:solidFill>
                  <a:srgbClr val="FFFFFF"/>
                </a:solidFill>
              </a:rPr>
              <a:t>ORDER YOUR CREDIT REPORT AND CREDIT SCORE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175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age_014_681070414_smaller.jpg" descr="/Volumes/GGClients/FCAC/17254 - FCAC Workshop PPT &amp; Manual/17254 FCAC Workshop PPT/From Client/GettyImages-2017-06-08/100 dpi_web/page_014_681070414_smaller.jpg"/>
          <p:cNvPicPr>
            <a:picLocks noGrp="1" noChangeAspect="1"/>
          </p:cNvPicPr>
          <p:nvPr>
            <p:ph type="pic" sz="quarter" idx="14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4" r="296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95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Equifax</a:t>
            </a:r>
          </a:p>
          <a:p>
            <a:pPr marL="0" indent="0">
              <a:buNone/>
            </a:pPr>
            <a:r>
              <a:rPr lang="en-CA" dirty="0"/>
              <a:t>1-800-465-7166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www.equifax.ca</a:t>
            </a:r>
            <a:endParaRPr lang="en-US" dirty="0"/>
          </a:p>
          <a:p>
            <a:endParaRPr lang="en-CA" dirty="0"/>
          </a:p>
          <a:p>
            <a:pPr marL="0" indent="0">
              <a:buNone/>
            </a:pPr>
            <a:r>
              <a:rPr lang="en-CA" b="1" dirty="0" err="1"/>
              <a:t>TransUnion</a:t>
            </a:r>
            <a:endParaRPr lang="en-CA" b="1" dirty="0"/>
          </a:p>
          <a:p>
            <a:pPr marL="0" indent="0">
              <a:buNone/>
            </a:pPr>
            <a:r>
              <a:rPr lang="en-CA" dirty="0"/>
              <a:t>1-800-663-9980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www.transunion.ca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CONTACT INFORMATION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175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EQUIFAX</a:t>
            </a:r>
            <a:r>
              <a:rPr lang="en-US" dirty="0" smtClean="0"/>
              <a:t> APPLICATION 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175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equifaxapplicationfor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56" t="521" r="-28818"/>
          <a:stretch/>
        </p:blipFill>
        <p:spPr>
          <a:xfrm>
            <a:off x="-445846" y="1769591"/>
            <a:ext cx="5920365" cy="4434043"/>
          </a:xfrm>
        </p:spPr>
      </p:pic>
    </p:spTree>
    <p:extLst>
      <p:ext uri="{BB962C8B-B14F-4D97-AF65-F5344CB8AC3E}">
        <p14:creationId xmlns:p14="http://schemas.microsoft.com/office/powerpoint/2010/main" val="12296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TRANSUNION</a:t>
            </a:r>
            <a:r>
              <a:rPr lang="en-US" dirty="0" smtClean="0"/>
              <a:t> APPLICATION 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43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17588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transunionapplicationfor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87" r="-32987"/>
          <a:stretch>
            <a:fillRect/>
          </a:stretch>
        </p:blipFill>
        <p:spPr>
          <a:xfrm>
            <a:off x="-646013" y="1653913"/>
            <a:ext cx="6148965" cy="4605252"/>
          </a:xfrm>
        </p:spPr>
      </p:pic>
    </p:spTree>
    <p:extLst>
      <p:ext uri="{BB962C8B-B14F-4D97-AF65-F5344CB8AC3E}">
        <p14:creationId xmlns:p14="http://schemas.microsoft.com/office/powerpoint/2010/main" val="9089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4: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278563"/>
            <a:ext cx="423863" cy="2413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358" y="1912620"/>
            <a:ext cx="8081230" cy="3978264"/>
          </a:xfrm>
        </p:spPr>
        <p:txBody>
          <a:bodyPr>
            <a:normAutofit/>
          </a:bodyPr>
          <a:lstStyle/>
          <a:p>
            <a:r>
              <a:rPr lang="en-US" dirty="0"/>
              <a:t>Credit report: </a:t>
            </a:r>
            <a:r>
              <a:rPr lang="en-US" b="1" dirty="0"/>
              <a:t>summary</a:t>
            </a:r>
            <a:r>
              <a:rPr lang="en-US" dirty="0"/>
              <a:t> of your credit history </a:t>
            </a:r>
          </a:p>
          <a:p>
            <a:r>
              <a:rPr lang="en-US" b="1" dirty="0"/>
              <a:t>Credit score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– Shows </a:t>
            </a:r>
            <a:r>
              <a:rPr lang="en-US" b="1" dirty="0"/>
              <a:t>how well </a:t>
            </a:r>
            <a:r>
              <a:rPr lang="en-US" dirty="0"/>
              <a:t>you use credit</a:t>
            </a:r>
          </a:p>
          <a:p>
            <a:pPr marL="457200" lvl="1" indent="0">
              <a:buNone/>
            </a:pPr>
            <a:r>
              <a:rPr lang="en-US" dirty="0" smtClean="0"/>
              <a:t>– Three</a:t>
            </a:r>
            <a:r>
              <a:rPr lang="en-US" dirty="0"/>
              <a:t>-digit number between </a:t>
            </a:r>
            <a:r>
              <a:rPr lang="en-US" b="1" dirty="0"/>
              <a:t>300 and 900</a:t>
            </a:r>
          </a:p>
          <a:p>
            <a:pPr lvl="0"/>
            <a:r>
              <a:rPr lang="en-US" dirty="0"/>
              <a:t>Lenders use your report and score: Are you </a:t>
            </a:r>
            <a:r>
              <a:rPr lang="en-US" dirty="0" smtClean="0"/>
              <a:t>a</a:t>
            </a:r>
            <a:br>
              <a:rPr lang="en-US" dirty="0" smtClean="0"/>
            </a:br>
            <a:r>
              <a:rPr lang="en-US" b="1" dirty="0" smtClean="0"/>
              <a:t>high</a:t>
            </a:r>
            <a:r>
              <a:rPr lang="en-US" b="1" dirty="0"/>
              <a:t> </a:t>
            </a:r>
            <a:r>
              <a:rPr lang="en-US" b="1" dirty="0" smtClean="0"/>
              <a:t>or </a:t>
            </a:r>
            <a:r>
              <a:rPr lang="en-US" b="1" dirty="0"/>
              <a:t>low</a:t>
            </a:r>
            <a:r>
              <a:rPr lang="en-US" dirty="0"/>
              <a:t> credit risk?</a:t>
            </a:r>
          </a:p>
          <a:p>
            <a:r>
              <a:rPr lang="en-US" b="1" dirty="0"/>
              <a:t>Negative information</a:t>
            </a:r>
            <a:r>
              <a:rPr lang="en-US" dirty="0"/>
              <a:t>: Remains on your credit </a:t>
            </a:r>
            <a:r>
              <a:rPr lang="en-US" dirty="0" smtClean="0"/>
              <a:t>report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a fixed length of time</a:t>
            </a:r>
            <a:endParaRPr lang="en-US" sz="36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SUMMARY</a:t>
            </a:r>
            <a:r>
              <a:rPr lang="en-US" dirty="0" smtClean="0"/>
              <a:t> – PART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14901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358" y="1912620"/>
            <a:ext cx="8073760" cy="3978264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To improve your credit score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Make payments </a:t>
            </a:r>
            <a:r>
              <a:rPr lang="en-US" b="1" dirty="0"/>
              <a:t>on time</a:t>
            </a:r>
            <a:r>
              <a:rPr lang="en-US" dirty="0"/>
              <a:t> and </a:t>
            </a:r>
            <a:r>
              <a:rPr lang="en-US" b="1" dirty="0"/>
              <a:t>in </a:t>
            </a:r>
            <a:r>
              <a:rPr lang="en-US" b="1" dirty="0" smtClean="0"/>
              <a:t>full</a:t>
            </a:r>
            <a:endParaRPr lang="en-US" dirty="0"/>
          </a:p>
          <a:p>
            <a:pPr lvl="1"/>
            <a:r>
              <a:rPr lang="en-US" dirty="0"/>
              <a:t>If you can’t pay in full, make at least the </a:t>
            </a:r>
            <a:r>
              <a:rPr lang="en-US" b="1" dirty="0"/>
              <a:t>minimum </a:t>
            </a:r>
            <a:r>
              <a:rPr lang="en-US" b="1" dirty="0" smtClean="0"/>
              <a:t>payment</a:t>
            </a:r>
            <a:endParaRPr lang="en-US" dirty="0"/>
          </a:p>
          <a:p>
            <a:pPr lvl="1"/>
            <a:r>
              <a:rPr lang="en-US" dirty="0"/>
              <a:t>If you can’t make the minimum payment, </a:t>
            </a:r>
            <a:r>
              <a:rPr lang="en-US" b="1" dirty="0"/>
              <a:t>contact the lender </a:t>
            </a:r>
            <a:r>
              <a:rPr lang="en-US" dirty="0"/>
              <a:t>right away to make other </a:t>
            </a:r>
            <a:r>
              <a:rPr lang="en-US" dirty="0" smtClean="0"/>
              <a:t>arrangements</a:t>
            </a:r>
            <a:endParaRPr lang="en-US" dirty="0"/>
          </a:p>
          <a:p>
            <a:pPr lvl="1"/>
            <a:r>
              <a:rPr lang="en-US" dirty="0"/>
              <a:t>Try to use no more than </a:t>
            </a:r>
            <a:r>
              <a:rPr lang="en-US" b="1" dirty="0"/>
              <a:t>35%</a:t>
            </a:r>
            <a:r>
              <a:rPr lang="en-US" dirty="0"/>
              <a:t> of your total available </a:t>
            </a:r>
            <a:r>
              <a:rPr lang="en-US" dirty="0" smtClean="0"/>
              <a:t>credit</a:t>
            </a:r>
            <a:endParaRPr lang="en-US" dirty="0"/>
          </a:p>
          <a:p>
            <a:pPr lvl="1"/>
            <a:r>
              <a:rPr lang="en-CA" dirty="0"/>
              <a:t>Keep an older </a:t>
            </a:r>
            <a:r>
              <a:rPr lang="en-CA" b="1" dirty="0"/>
              <a:t>account open </a:t>
            </a:r>
            <a:r>
              <a:rPr lang="en-CA" dirty="0"/>
              <a:t>to help maintain a long-term credit </a:t>
            </a:r>
            <a:r>
              <a:rPr lang="en-CA" dirty="0" smtClean="0"/>
              <a:t>history</a:t>
            </a:r>
            <a:endParaRPr lang="en-CA" dirty="0"/>
          </a:p>
          <a:p>
            <a:pPr lvl="1"/>
            <a:r>
              <a:rPr lang="en-US" b="1" dirty="0"/>
              <a:t>Don’t over-apply</a:t>
            </a:r>
            <a:r>
              <a:rPr lang="en-US" dirty="0"/>
              <a:t> for </a:t>
            </a:r>
            <a:r>
              <a:rPr lang="en-US" dirty="0" smtClean="0"/>
              <a:t>credit</a:t>
            </a:r>
            <a:endParaRPr lang="en-US" dirty="0"/>
          </a:p>
          <a:p>
            <a:pPr lvl="1"/>
            <a:r>
              <a:rPr lang="en-US" b="1" dirty="0"/>
              <a:t>Diversify</a:t>
            </a:r>
            <a:r>
              <a:rPr lang="en-US" dirty="0"/>
              <a:t> with a mix of credit </a:t>
            </a:r>
            <a:r>
              <a:rPr lang="en-US" dirty="0" smtClean="0"/>
              <a:t>types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SUMMARY</a:t>
            </a:r>
            <a:r>
              <a:rPr lang="en-US" dirty="0" smtClean="0"/>
              <a:t> – PART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14901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359" y="1912620"/>
            <a:ext cx="8066288" cy="397826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Check your credit report at least </a:t>
            </a:r>
            <a:r>
              <a:rPr lang="en-US" b="1" dirty="0"/>
              <a:t>once a year</a:t>
            </a:r>
          </a:p>
          <a:p>
            <a:pPr lvl="1"/>
            <a:r>
              <a:rPr lang="en-US" dirty="0"/>
              <a:t>Order your report from each </a:t>
            </a:r>
            <a:r>
              <a:rPr lang="en-US" dirty="0" smtClean="0"/>
              <a:t>credit bureau</a:t>
            </a:r>
            <a:endParaRPr lang="en-US" dirty="0"/>
          </a:p>
          <a:p>
            <a:pPr lvl="0"/>
            <a:r>
              <a:rPr lang="en-US" b="1" dirty="0"/>
              <a:t>Look</a:t>
            </a:r>
            <a:r>
              <a:rPr lang="en-US" dirty="0"/>
              <a:t> for errors and identify fraud</a:t>
            </a:r>
          </a:p>
          <a:p>
            <a:pPr lvl="0"/>
            <a:r>
              <a:rPr lang="en-US" b="1" dirty="0"/>
              <a:t>Credit report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– Order for free by mail or telephone</a:t>
            </a:r>
          </a:p>
          <a:p>
            <a:pPr marL="457200" lvl="1" indent="0">
              <a:buNone/>
            </a:pPr>
            <a:r>
              <a:rPr lang="en-US" dirty="0" smtClean="0"/>
              <a:t>– Pay </a:t>
            </a:r>
            <a:r>
              <a:rPr lang="en-US" dirty="0"/>
              <a:t>to order online</a:t>
            </a:r>
          </a:p>
          <a:p>
            <a:r>
              <a:rPr lang="en-US" b="1" dirty="0"/>
              <a:t>Credit score</a:t>
            </a:r>
            <a:r>
              <a:rPr lang="en-US" dirty="0"/>
              <a:t>: usually pay to order online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SUMMARY</a:t>
            </a:r>
            <a:r>
              <a:rPr lang="en-US" dirty="0" smtClean="0"/>
              <a:t> – PART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47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14901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5: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278563"/>
            <a:ext cx="423863" cy="2413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6: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713" y="1912620"/>
            <a:ext cx="5311806" cy="3978264"/>
          </a:xfrm>
        </p:spPr>
        <p:txBody>
          <a:bodyPr/>
          <a:lstStyle/>
          <a:p>
            <a:pPr marL="400050" lvl="1" indent="0">
              <a:buNone/>
            </a:pPr>
            <a:r>
              <a:rPr lang="en-US" dirty="0" smtClean="0"/>
              <a:t>a.   Your </a:t>
            </a:r>
            <a:r>
              <a:rPr lang="en-US" b="1" dirty="0"/>
              <a:t>credit cards and loans</a:t>
            </a:r>
          </a:p>
          <a:p>
            <a:pPr marL="857250" lvl="1" indent="-457200">
              <a:buAutoNum type="alphaLcPeriod" startAt="2"/>
            </a:pPr>
            <a:r>
              <a:rPr lang="en-US" dirty="0" smtClean="0"/>
              <a:t>Your </a:t>
            </a:r>
            <a:r>
              <a:rPr lang="en-US" b="1" dirty="0"/>
              <a:t>mobile phone</a:t>
            </a:r>
            <a:r>
              <a:rPr lang="en-US" dirty="0"/>
              <a:t> </a:t>
            </a:r>
            <a:r>
              <a:rPr lang="en-US" dirty="0" smtClean="0"/>
              <a:t>account</a:t>
            </a:r>
          </a:p>
          <a:p>
            <a:pPr marL="400050" lvl="1" indent="0">
              <a:buNone/>
            </a:pPr>
            <a:r>
              <a:rPr lang="en-US" dirty="0" smtClean="0"/>
              <a:t>d.   Your </a:t>
            </a:r>
            <a:r>
              <a:rPr lang="en-US" b="1" dirty="0" smtClean="0"/>
              <a:t>mortgage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ANSWER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ettyImages-469769442.jpg" descr="/Volumes/GGClients/FCAC/17254 - FCAC Workshop PPT &amp; Manual/17254 FCAC Workshop PPT/Links/GettyImages-469769442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" r="5000"/>
          <a:stretch/>
        </p:blipFill>
        <p:spPr/>
      </p:pic>
    </p:spTree>
    <p:extLst>
      <p:ext uri="{BB962C8B-B14F-4D97-AF65-F5344CB8AC3E}">
        <p14:creationId xmlns:p14="http://schemas.microsoft.com/office/powerpoint/2010/main" val="18422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50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532359" y="1254545"/>
            <a:ext cx="5158938" cy="365744"/>
          </a:xfrm>
        </p:spPr>
        <p:txBody>
          <a:bodyPr/>
          <a:lstStyle/>
          <a:p>
            <a:r>
              <a:rPr lang="en-US" dirty="0" smtClean="0"/>
              <a:t>CONTACT THE </a:t>
            </a:r>
            <a:r>
              <a:rPr lang="en-US" b="1" dirty="0" smtClean="0">
                <a:solidFill>
                  <a:srgbClr val="FFFFFF"/>
                </a:solidFill>
              </a:rPr>
              <a:t>FINANCIAL CONSUMER AGENCY OF CANADA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" name="Last page PPT.jpg" descr="/Volumes/GGClients-1/FCAC/17254 - FCAC Workshop PPT &amp; Manual/17254 FCAC Workshop PPT/Links/Last page PPT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61636" r="413"/>
          <a:stretch/>
        </p:blipFill>
        <p:spPr>
          <a:xfrm>
            <a:off x="0" y="2695233"/>
            <a:ext cx="9144000" cy="207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it comes to credit scores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/>
              <a:t>lower the number</a:t>
            </a:r>
            <a:r>
              <a:rPr lang="en-US" dirty="0"/>
              <a:t>, the better. </a:t>
            </a:r>
            <a:endParaRPr lang="en-US" dirty="0">
              <a:latin typeface="Myriad Pro"/>
              <a:cs typeface="Myriad Pro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TRUE OR FALSE?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age_03_509920002_smaller.jpg" descr="/Volumes/GGClients/FCAC/17254 - FCAC Workshop PPT &amp; Manual/17254 FCAC Workshop PPT/From Client/GettyImages-2017-06-08/100 dpi_web/page_03_509920002_smaller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2"/>
          <a:stretch/>
        </p:blipFill>
        <p:spPr/>
      </p:pic>
    </p:spTree>
    <p:extLst>
      <p:ext uri="{BB962C8B-B14F-4D97-AF65-F5344CB8AC3E}">
        <p14:creationId xmlns:p14="http://schemas.microsoft.com/office/powerpoint/2010/main" val="37633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359" y="1912620"/>
            <a:ext cx="4988406" cy="397826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FALSE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higher the credit score</a:t>
            </a:r>
            <a:r>
              <a:rPr lang="en-US" dirty="0" smtClean="0"/>
              <a:t>, the better.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ANSWER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page_04_154894057_smaller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r="53737"/>
          <a:stretch/>
        </p:blipFill>
        <p:spPr/>
      </p:pic>
    </p:spTree>
    <p:extLst>
      <p:ext uri="{BB962C8B-B14F-4D97-AF65-F5344CB8AC3E}">
        <p14:creationId xmlns:p14="http://schemas.microsoft.com/office/powerpoint/2010/main" val="180312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2191" y="2171663"/>
            <a:ext cx="5302724" cy="3883835"/>
          </a:xfrm>
        </p:spPr>
        <p:txBody>
          <a:bodyPr/>
          <a:lstStyle/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For </a:t>
            </a:r>
            <a:r>
              <a:rPr lang="en-US" b="1" dirty="0" smtClean="0"/>
              <a:t>1 year</a:t>
            </a:r>
            <a:endParaRPr lang="en-US" b="1" dirty="0"/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For up to </a:t>
            </a:r>
            <a:r>
              <a:rPr lang="en-US" b="1" dirty="0" smtClean="0"/>
              <a:t>6 years</a:t>
            </a:r>
            <a:endParaRPr lang="en-US" b="1" dirty="0"/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Forever</a:t>
            </a:r>
            <a:endParaRPr lang="en-US" dirty="0"/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Only as long as you want them to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>
          <a:xfrm>
            <a:off x="532359" y="1269487"/>
            <a:ext cx="5158938" cy="365744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MISSED PAYMENTS </a:t>
            </a:r>
            <a:r>
              <a:rPr lang="en-US" b="1" dirty="0" smtClean="0">
                <a:solidFill>
                  <a:schemeClr val="bg1"/>
                </a:solidFill>
              </a:rPr>
              <a:t>GENERALLY STAY </a:t>
            </a:r>
            <a:r>
              <a:rPr lang="en-US" dirty="0" smtClean="0"/>
              <a:t>ON YOUR CREDIT REPORT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age_05_487525387_smaller.jpg" descr="/Volumes/GGClients/FCAC/17254 - FCAC Workshop PPT &amp; Manual/17254 FCAC Workshop PPT/From Client/GettyImages-2017-06-08/100 dpi_web/page_05_487525387_smaller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r="41144"/>
          <a:stretch/>
        </p:blipFill>
        <p:spPr/>
      </p:pic>
    </p:spTree>
    <p:extLst>
      <p:ext uri="{BB962C8B-B14F-4D97-AF65-F5344CB8AC3E}">
        <p14:creationId xmlns:p14="http://schemas.microsoft.com/office/powerpoint/2010/main" val="407373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714" y="1912620"/>
            <a:ext cx="5586054" cy="3978264"/>
          </a:xfrm>
        </p:spPr>
        <p:txBody>
          <a:bodyPr/>
          <a:lstStyle/>
          <a:p>
            <a:pPr marL="400050" lvl="1" indent="0">
              <a:buNone/>
            </a:pPr>
            <a:r>
              <a:rPr lang="en-US" b="1" dirty="0" smtClean="0"/>
              <a:t>b</a:t>
            </a:r>
            <a:r>
              <a:rPr lang="en-US" dirty="0" smtClean="0"/>
              <a:t>.	For </a:t>
            </a:r>
            <a:r>
              <a:rPr lang="en-US" dirty="0"/>
              <a:t>up to </a:t>
            </a:r>
            <a:r>
              <a:rPr lang="en-US" b="1" dirty="0"/>
              <a:t>6 </a:t>
            </a:r>
            <a:r>
              <a:rPr lang="en-US" b="1" dirty="0" smtClean="0"/>
              <a:t>years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ANSWER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fld id="{96B82872-1E72-0845-84B6-B23A3A9220E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29775" y="507997"/>
            <a:ext cx="73074" cy="7307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age_06_653447258_smaller.jpg" descr="/Volumes/GGClients/FCAC/17254 - FCAC Workshop PPT &amp; Manual/17254 FCAC Workshop PPT/From Client/GettyImages-2017-06-08/100 dpi_web/page_06_653447258_smaller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" r="8084"/>
          <a:stretch/>
        </p:blipFill>
        <p:spPr/>
      </p:pic>
    </p:spTree>
    <p:extLst>
      <p:ext uri="{BB962C8B-B14F-4D97-AF65-F5344CB8AC3E}">
        <p14:creationId xmlns:p14="http://schemas.microsoft.com/office/powerpoint/2010/main" val="3815571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3DA7"/>
      </a:dk1>
      <a:lt1>
        <a:sysClr val="window" lastClr="FFFFFF"/>
      </a:lt1>
      <a:dk2>
        <a:srgbClr val="1FB856"/>
      </a:dk2>
      <a:lt2>
        <a:srgbClr val="EEECE1"/>
      </a:lt2>
      <a:accent1>
        <a:srgbClr val="4481C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</TotalTime>
  <Words>1005</Words>
  <Application>Microsoft Office PowerPoint</Application>
  <PresentationFormat>On-screen Show (4:3)</PresentationFormat>
  <Paragraphs>243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 Report and  Credit scorE basics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CHECKING YOUR CREDIT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Q &amp; A</vt:lpstr>
      <vt:lpstr>ACTIVITY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understanding-credit-report-and-score</dc:title>
  <dc:creator>Administrator</dc:creator>
  <cp:lastModifiedBy>Chinook School Division</cp:lastModifiedBy>
  <cp:revision>159</cp:revision>
  <dcterms:created xsi:type="dcterms:W3CDTF">2017-04-10T18:13:05Z</dcterms:created>
  <dcterms:modified xsi:type="dcterms:W3CDTF">2019-07-18T17:52:17Z</dcterms:modified>
</cp:coreProperties>
</file>